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7561263" cy="106934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D26"/>
    <a:srgbClr val="554F31"/>
    <a:srgbClr val="625C5A"/>
    <a:srgbClr val="D0EC8A"/>
    <a:srgbClr val="9FDE94"/>
    <a:srgbClr val="B6E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066" y="-9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A4E83-94A7-4A5A-A313-63F368339ABB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FE61-0654-46CC-A6FE-092035D1719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7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3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1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3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0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1451D083-E441-4B00-BB86-B4F40A6E3853}" type="datetimeFigureOut">
              <a:rPr lang="en-GB" smtClean="0"/>
              <a:t>04/03/2016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/>
          <a:lstStyle/>
          <a:p>
            <a:fld id="{612C7AC5-684B-4903-89F1-311B2799F14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02" y="-53900"/>
            <a:ext cx="7381030" cy="10606881"/>
          </a:xfrm>
          <a:prstGeom prst="rect">
            <a:avLst/>
          </a:prstGeom>
          <a:effectLst/>
        </p:spPr>
      </p:pic>
      <p:sp>
        <p:nvSpPr>
          <p:cNvPr id="29" name="Rectangle 28"/>
          <p:cNvSpPr/>
          <p:nvPr userDrawn="1"/>
        </p:nvSpPr>
        <p:spPr>
          <a:xfrm>
            <a:off x="184061" y="1825204"/>
            <a:ext cx="1656184" cy="2225352"/>
          </a:xfrm>
          <a:prstGeom prst="rect">
            <a:avLst/>
          </a:prstGeom>
          <a:solidFill>
            <a:srgbClr val="D0EC8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yriad Pro SemiCond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81669" y="1167765"/>
            <a:ext cx="1656184" cy="585431"/>
          </a:xfrm>
          <a:prstGeom prst="rect">
            <a:avLst/>
          </a:prstGeom>
          <a:solidFill>
            <a:srgbClr val="625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25C5A"/>
              </a:solidFill>
              <a:latin typeface="Myriad Pro SemiCon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3" y="5274692"/>
            <a:ext cx="360040" cy="56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4" y="5908137"/>
            <a:ext cx="717218" cy="49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5" y="6354812"/>
            <a:ext cx="705622" cy="59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4815079"/>
            <a:ext cx="893640" cy="3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/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9" y="9003987"/>
            <a:ext cx="942975" cy="591185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</p:pic>
      <p:pic>
        <p:nvPicPr>
          <p:cNvPr id="12" name="Picture 12" descr="http://www.google.fr/url?source=imglanding&amp;ct=img&amp;q=http://www.vegepolys.eu/images/gis_fruits.gif&amp;sa=X&amp;ei=isR1VZjADITVyAOS3YLQDw&amp;ved=0CAkQ8wc4Vg&amp;usg=AFQjCNHdQpc13G7Y78kPuYhgUBL65yKBFQ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9" y="9699376"/>
            <a:ext cx="1295400" cy="352425"/>
          </a:xfrm>
          <a:prstGeom prst="rect">
            <a:avLst/>
          </a:prstGeom>
          <a:noFill/>
          <a:extLst/>
        </p:spPr>
      </p:pic>
      <p:pic>
        <p:nvPicPr>
          <p:cNvPr id="13" name="Picture 3"/>
          <p:cNvPicPr/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2" y="7650956"/>
            <a:ext cx="947831" cy="52564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5"/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0" y="8227020"/>
            <a:ext cx="600847" cy="82430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ZoneTexte 14"/>
          <p:cNvSpPr txBox="1"/>
          <p:nvPr userDrawn="1"/>
        </p:nvSpPr>
        <p:spPr>
          <a:xfrm>
            <a:off x="108223" y="1211561"/>
            <a:ext cx="215206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Myriad Pro SemiCond" pitchFamily="34" charset="0"/>
              </a:rPr>
              <a:t>Liste</a:t>
            </a:r>
          </a:p>
          <a:p>
            <a:r>
              <a:rPr lang="fr-FR" sz="1400" b="0" dirty="0" smtClean="0">
                <a:solidFill>
                  <a:schemeClr val="bg1"/>
                </a:solidFill>
                <a:latin typeface="Myriad Pro SemiCond" pitchFamily="34" charset="0"/>
              </a:rPr>
              <a:t>DEXiFruits@listes.inra.fr</a:t>
            </a:r>
          </a:p>
          <a:p>
            <a:endParaRPr lang="fr-FR" sz="1200" b="1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endParaRPr lang="fr-FR" sz="1200" b="1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fr-FR" sz="1200" b="1" dirty="0" smtClean="0">
                <a:solidFill>
                  <a:schemeClr val="tx1"/>
                </a:solidFill>
                <a:latin typeface="Myriad Pro SemiCond" pitchFamily="34" charset="0"/>
              </a:rPr>
              <a:t>Contact</a:t>
            </a:r>
            <a:r>
              <a:rPr lang="fr-FR" sz="1200" b="1" baseline="0" dirty="0" smtClean="0">
                <a:solidFill>
                  <a:schemeClr val="tx1"/>
                </a:solidFill>
                <a:latin typeface="Myriad Pro SemiCond" pitchFamily="34" charset="0"/>
              </a:rPr>
              <a:t> « DEXiFruits »</a:t>
            </a:r>
          </a:p>
          <a:p>
            <a:endParaRPr lang="fr-FR" sz="1200" b="1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r>
              <a:rPr lang="fr-FR" sz="900" b="0" dirty="0" smtClean="0">
                <a:solidFill>
                  <a:schemeClr val="tx1"/>
                </a:solidFill>
                <a:latin typeface="Myriad Pro SemiCond" pitchFamily="34" charset="0"/>
              </a:rPr>
              <a:t> aude.alaphilippe@paca.inra.fr</a:t>
            </a:r>
          </a:p>
          <a:p>
            <a:r>
              <a:rPr lang="en-GB" sz="900" b="0" dirty="0" smtClean="0">
                <a:solidFill>
                  <a:schemeClr val="tx1"/>
                </a:solidFill>
                <a:latin typeface="Myriad Pro SemiCond" pitchFamily="34" charset="0"/>
              </a:rPr>
              <a:t> anne.guerin@ifpc.eu</a:t>
            </a:r>
          </a:p>
          <a:p>
            <a:r>
              <a:rPr lang="fr-FR" sz="900" b="0" dirty="0" smtClean="0">
                <a:solidFill>
                  <a:schemeClr val="tx1"/>
                </a:solidFill>
                <a:latin typeface="Myriad Pro SemiCond" pitchFamily="34" charset="0"/>
              </a:rPr>
              <a:t> p.guillermin@agrocampus-ouest.fr</a:t>
            </a:r>
          </a:p>
          <a:p>
            <a:r>
              <a:rPr lang="en-GB" sz="900" b="0" dirty="0" smtClean="0">
                <a:solidFill>
                  <a:schemeClr val="tx1"/>
                </a:solidFill>
                <a:latin typeface="Myriad Pro SemiCond" pitchFamily="34" charset="0"/>
              </a:rPr>
              <a:t> zavagli@ctifl.fr</a:t>
            </a:r>
            <a:endParaRPr lang="en-GB" sz="900" b="0" dirty="0">
              <a:solidFill>
                <a:schemeClr val="tx1"/>
              </a:solidFill>
              <a:latin typeface="Myriad Pro SemiCond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Myriad Pro SemiCond" pitchFamily="34" charset="0"/>
              </a:rPr>
              <a:t> frederique.angevin@grignon.inra.fr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olidFill>
                  <a:schemeClr val="tx1"/>
                </a:solidFill>
                <a:latin typeface="Myriad Pro SemiCond" pitchFamily="34" charset="0"/>
              </a:rPr>
              <a:t>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Myriad Pro SemiCond" pitchFamily="34" charset="0"/>
              </a:rPr>
              <a:t>http://wiki.inra.fr/wiki/deximasc/</a:t>
            </a:r>
            <a:br>
              <a:rPr lang="fr-FR" sz="900" b="0" dirty="0" smtClean="0">
                <a:solidFill>
                  <a:schemeClr val="tx1"/>
                </a:solidFill>
                <a:latin typeface="Myriad Pro SemiCond" pitchFamily="34" charset="0"/>
              </a:rPr>
            </a:br>
            <a:r>
              <a:rPr lang="fr-FR" sz="900" b="0" dirty="0" smtClean="0">
                <a:solidFill>
                  <a:schemeClr val="tx1"/>
                </a:solidFill>
                <a:latin typeface="Myriad Pro SemiCond" pitchFamily="34" charset="0"/>
              </a:rPr>
              <a:t>DEXiFruits/1-+Accueil</a:t>
            </a:r>
            <a:endParaRPr lang="fr-FR" sz="1000" b="1" dirty="0" smtClean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251925" y="4507302"/>
            <a:ext cx="132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423D26"/>
                </a:solidFill>
                <a:latin typeface="Myriad Pro SemiCond" pitchFamily="34" charset="0"/>
              </a:rPr>
              <a:t>Partenaires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281544" y="734317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423D26"/>
                </a:solidFill>
                <a:latin typeface="Myriad Pro SemiCond" pitchFamily="34" charset="0"/>
              </a:rPr>
              <a:t>Financeurs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269649"/>
            <a:ext cx="1584176" cy="79208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2124447" y="10459268"/>
            <a:ext cx="5040560" cy="0"/>
          </a:xfrm>
          <a:prstGeom prst="line">
            <a:avLst/>
          </a:prstGeom>
          <a:ln>
            <a:solidFill>
              <a:srgbClr val="625C5A">
                <a:alpha val="3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>
            <a:off x="2124447" y="10459268"/>
            <a:ext cx="1944216" cy="0"/>
          </a:xfrm>
          <a:prstGeom prst="line">
            <a:avLst/>
          </a:prstGeom>
          <a:ln w="63500">
            <a:solidFill>
              <a:srgbClr val="D0E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3852639" y="5994772"/>
            <a:ext cx="2197077" cy="2304256"/>
            <a:chOff x="2916535" y="5634732"/>
            <a:chExt cx="3026526" cy="23866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535" y="5634732"/>
              <a:ext cx="3026526" cy="238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916535" y="5634732"/>
              <a:ext cx="2952328" cy="2386632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yriad Pro SemiCond" pitchFamily="34" charset="0"/>
              </a:endParaRPr>
            </a:p>
          </p:txBody>
        </p:sp>
      </p:grp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908423" y="1314252"/>
            <a:ext cx="5396383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DEXiFruits est un outil informatique </a:t>
            </a:r>
            <a:r>
              <a:rPr lang="fr-FR" sz="1100" dirty="0" err="1" smtClean="0">
                <a:solidFill>
                  <a:schemeClr val="tx1"/>
                </a:solidFill>
                <a:latin typeface="Myriad Pro SemiCond" pitchFamily="34" charset="0"/>
              </a:rPr>
              <a:t>co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-construit par l’Inra, le </a:t>
            </a:r>
            <a:r>
              <a:rPr lang="fr-FR" sz="1100" dirty="0" err="1" smtClean="0">
                <a:solidFill>
                  <a:schemeClr val="tx1"/>
                </a:solidFill>
                <a:latin typeface="Myriad Pro SemiCond" pitchFamily="34" charset="0"/>
              </a:rPr>
              <a:t>Ctifl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, l’IFPC, et </a:t>
            </a:r>
            <a:r>
              <a:rPr lang="fr-FR" sz="1100" dirty="0" err="1" smtClean="0">
                <a:solidFill>
                  <a:schemeClr val="tx1"/>
                </a:solidFill>
                <a:latin typeface="Myriad Pro SemiCond" pitchFamily="34" charset="0"/>
              </a:rPr>
              <a:t>AgroCampus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 Ouest pour permettre aux acteurs de terrain d’évaluer la durabilité de systèmes de production de fruits, dans un contexte donné. </a:t>
            </a:r>
          </a:p>
          <a:p>
            <a:pPr algn="just"/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DEXiFruits calcule les performances globales des vergers évalués. Il peut aussi être utilisé comme tableau de bord pour identifier les forces et les faiblesses de ces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vergers et les améliorations possibles.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L’outil est simple d’utilisation et nécessite des données facilement accessibles pour un arboriculteur ou un conseiller. Tous les critères sont qualitatifs ou correspondent à des classes de valeur, spécifiques à chaque espèce fruitière. L’utilisateur peut également comparer les performances du système de production évalué avec un système référent moyen.</a:t>
            </a:r>
            <a:endParaRPr lang="en-GB" sz="110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26861" y="9595172"/>
            <a:ext cx="5242363" cy="6002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Pour utiliser DEXiFruits, l’interface «  </a:t>
            </a:r>
            <a:r>
              <a:rPr lang="fr-FR" sz="1000" dirty="0" err="1" smtClean="0">
                <a:solidFill>
                  <a:schemeClr val="tx1"/>
                </a:solidFill>
                <a:latin typeface="Myriad Pro SemiCond" pitchFamily="34" charset="0"/>
              </a:rPr>
              <a:t>IZIEval</a:t>
            </a: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 » est disponible gratuitement sur internet:</a:t>
            </a:r>
          </a:p>
          <a:p>
            <a:pPr algn="l"/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http</a:t>
            </a:r>
            <a:r>
              <a:rPr lang="fr-FR" sz="1000" dirty="0">
                <a:solidFill>
                  <a:schemeClr val="tx1"/>
                </a:solidFill>
                <a:latin typeface="Myriad Pro SemiCond" pitchFamily="34" charset="0"/>
              </a:rPr>
              <a:t>://wiki.inra.fr/wiki/deximasc/DEXiFruits/1-+</a:t>
            </a: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Accueil</a:t>
            </a:r>
          </a:p>
          <a:p>
            <a:pPr algn="l"/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DEXiFruits est disponible sur le même site, avec tous les documents support.</a:t>
            </a:r>
            <a:endParaRPr lang="fr-FR" sz="10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17641" y="4468304"/>
            <a:ext cx="5260801" cy="123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Il suffit de renseigner des listes à choix multiples avec des données portant sur les caractéristiques du verger évalué et de son contexte:</a:t>
            </a:r>
          </a:p>
          <a:p>
            <a:pPr marL="171450" indent="-171450" algn="l">
              <a:spcBef>
                <a:spcPts val="0"/>
              </a:spcBef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Pratiques culturales et apport d’intrants</a:t>
            </a:r>
          </a:p>
          <a:p>
            <a:pPr marL="171450" indent="-171450" algn="l">
              <a:spcBef>
                <a:spcPts val="0"/>
              </a:spcBef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Coût de production et rendement</a:t>
            </a:r>
          </a:p>
          <a:p>
            <a:pPr marL="171450" indent="-171450" algn="l">
              <a:spcBef>
                <a:spcPts val="0"/>
              </a:spcBef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Aménagement du verger</a:t>
            </a:r>
          </a:p>
          <a:p>
            <a:pPr marL="171450" indent="-171450" algn="l">
              <a:spcBef>
                <a:spcPts val="0"/>
              </a:spcBef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Contexte de l’exploitation (haies, climat et sol, marché,…) </a:t>
            </a:r>
          </a:p>
          <a:p>
            <a:pPr algn="l">
              <a:spcBef>
                <a:spcPts val="0"/>
              </a:spcBef>
            </a:pPr>
            <a:endParaRPr lang="fr-FR" sz="100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pPr algn="l">
              <a:spcBef>
                <a:spcPts val="0"/>
              </a:spcBef>
            </a:pPr>
            <a:endParaRPr lang="fr-FR" sz="100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pPr algn="l">
              <a:spcBef>
                <a:spcPts val="0"/>
              </a:spcBef>
            </a:pPr>
            <a:endParaRPr lang="en-GB" sz="10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12640" y="450156"/>
            <a:ext cx="550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23D26"/>
                </a:solidFill>
                <a:latin typeface="Myriad Pro SemiCond" pitchFamily="34" charset="0"/>
              </a:rPr>
              <a:t>DEXiFruits: outil d’évaluation multicritère de durabilité des systèmes de culture en arboriculture fruitière</a:t>
            </a:r>
            <a:endParaRPr lang="en-GB" b="1" dirty="0">
              <a:solidFill>
                <a:srgbClr val="423D26"/>
              </a:solidFill>
              <a:latin typeface="Myriad Pro SemiCon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12640" y="4142126"/>
            <a:ext cx="323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23D26"/>
                </a:solidFill>
                <a:latin typeface="Myriad Pro SemiCond" pitchFamily="34" charset="0"/>
              </a:rPr>
              <a:t>Un outil facile à utiliser</a:t>
            </a:r>
            <a:endParaRPr lang="en-GB" b="1" dirty="0">
              <a:solidFill>
                <a:srgbClr val="423D26"/>
              </a:solidFill>
              <a:latin typeface="Myriad Pro SemiCon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26861" y="9295734"/>
            <a:ext cx="443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23D26"/>
                </a:solidFill>
                <a:latin typeface="Myriad Pro SemiCond" pitchFamily="34" charset="0"/>
              </a:rPr>
              <a:t>Interface </a:t>
            </a:r>
            <a:r>
              <a:rPr lang="fr-FR" b="1" dirty="0">
                <a:solidFill>
                  <a:srgbClr val="423D26"/>
                </a:solidFill>
                <a:latin typeface="Myriad Pro SemiCond" pitchFamily="34" charset="0"/>
              </a:rPr>
              <a:t>d’utilisation de DEXiFruits: </a:t>
            </a:r>
            <a:r>
              <a:rPr lang="fr-FR" b="1" dirty="0" smtClean="0">
                <a:solidFill>
                  <a:srgbClr val="423D26"/>
                </a:solidFill>
                <a:latin typeface="Myriad Pro SemiCond" pitchFamily="34" charset="0"/>
              </a:rPr>
              <a:t>IZI-</a:t>
            </a:r>
            <a:r>
              <a:rPr lang="fr-FR" b="1" dirty="0" err="1" smtClean="0">
                <a:solidFill>
                  <a:srgbClr val="423D26"/>
                </a:solidFill>
                <a:latin typeface="Myriad Pro SemiCond" pitchFamily="34" charset="0"/>
              </a:rPr>
              <a:t>Eval</a:t>
            </a:r>
            <a:endParaRPr lang="en-GB" b="1" dirty="0">
              <a:solidFill>
                <a:srgbClr val="423D26"/>
              </a:solidFill>
              <a:latin typeface="Myriad Pro SemiCon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8423" y="8145720"/>
            <a:ext cx="443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23D26"/>
                </a:solidFill>
                <a:latin typeface="Myriad Pro SemiCond" pitchFamily="34" charset="0"/>
              </a:rPr>
              <a:t>A quoi sert DEXiFruits ?</a:t>
            </a:r>
            <a:endParaRPr lang="en-GB" b="1" dirty="0">
              <a:solidFill>
                <a:srgbClr val="423D26"/>
              </a:solidFill>
              <a:latin typeface="Myriad Pro SemiCond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1914078" y="8449508"/>
            <a:ext cx="5255146" cy="85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Evaluer la durabilité des systèmes sur les 3 piliers: environnement, économie et social</a:t>
            </a:r>
          </a:p>
          <a:p>
            <a:pPr marL="171450" indent="-171450" algn="l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Identifier ses forces et faiblesses </a:t>
            </a:r>
          </a:p>
          <a:p>
            <a:pPr marL="171450" indent="-171450" algn="l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Classer et comparer les systèmes entre eux ou avec un système référent</a:t>
            </a:r>
          </a:p>
          <a:p>
            <a:pPr marL="171450" indent="-171450" algn="l">
              <a:buClr>
                <a:srgbClr val="92D050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Discuter, se questionner et améliorer les vergers actuels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71" y="6000721"/>
            <a:ext cx="1400252" cy="78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948369" y="6685235"/>
            <a:ext cx="180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Myriad Pro SemiCond" pitchFamily="34" charset="0"/>
              </a:rPr>
              <a:t>Interface d’utilisation</a:t>
            </a:r>
            <a:br>
              <a:rPr lang="fr-FR" sz="1200" b="1" dirty="0" smtClean="0">
                <a:solidFill>
                  <a:srgbClr val="FF0000"/>
                </a:solidFill>
                <a:latin typeface="Myriad Pro SemiCond" pitchFamily="34" charset="0"/>
              </a:rPr>
            </a:br>
            <a:r>
              <a:rPr lang="fr-FR" sz="1200" b="1" dirty="0" err="1" smtClean="0">
                <a:solidFill>
                  <a:srgbClr val="FF0000"/>
                </a:solidFill>
                <a:latin typeface="Myriad Pro SemiCond" pitchFamily="34" charset="0"/>
              </a:rPr>
              <a:t>IZIEval</a:t>
            </a:r>
            <a:endParaRPr lang="en-GB" sz="1200" b="1" dirty="0">
              <a:solidFill>
                <a:srgbClr val="FF0000"/>
              </a:solidFill>
              <a:latin typeface="Myriad Pro SemiCond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17178" y="6597038"/>
            <a:ext cx="2051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Myriad Pro SemiCond" pitchFamily="34" charset="0"/>
              </a:rPr>
              <a:t>Des sorties synthétiques</a:t>
            </a:r>
            <a:endParaRPr lang="en-GB" sz="1400" b="1" dirty="0">
              <a:latin typeface="Myriad Pro SemiCon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385">
            <a:off x="3547626" y="5845112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095">
            <a:off x="5683318" y="6251340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70" y="6997367"/>
            <a:ext cx="1680669" cy="72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58" y="3042444"/>
            <a:ext cx="5270063" cy="9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93" y="6177629"/>
            <a:ext cx="1828075" cy="137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926861" y="5634732"/>
            <a:ext cx="3202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Myriad Pro SemiCond" pitchFamily="34" charset="0"/>
              </a:rPr>
              <a:t>Des entrées : liste à choix multiples</a:t>
            </a:r>
            <a:endParaRPr lang="en-GB" sz="1400" b="1" dirty="0">
              <a:latin typeface="Myriad Pro Semi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4" y="6296265"/>
            <a:ext cx="5015137" cy="200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91" y="8269624"/>
            <a:ext cx="2696614" cy="161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27" y="2783031"/>
            <a:ext cx="3926452" cy="29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80792" y="640698"/>
            <a:ext cx="578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23D26"/>
                </a:solidFill>
                <a:latin typeface="Myriad Pro SemiCond" pitchFamily="34" charset="0"/>
              </a:rPr>
              <a:t>Comment évaluer la durabilité des vergers avec DEXiFruits</a:t>
            </a:r>
            <a:endParaRPr lang="en-GB" b="1" dirty="0">
              <a:solidFill>
                <a:srgbClr val="423D26"/>
              </a:solidFill>
              <a:latin typeface="Myriad Pro SemiCon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80431" y="2229034"/>
            <a:ext cx="527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423D26"/>
                </a:solidFill>
                <a:latin typeface="Myriad Pro SemiCond" pitchFamily="34" charset="0"/>
              </a:rPr>
              <a:t>Les entrées : 57 critères à renseigner en cliquant sur des listes de choix</a:t>
            </a:r>
          </a:p>
          <a:p>
            <a:r>
              <a:rPr lang="fr-FR" sz="1100" dirty="0" smtClean="0">
                <a:latin typeface="Myriad Pro SemiCond" pitchFamily="34" charset="0"/>
              </a:rPr>
              <a:t>Voici une sélection des informations à </a:t>
            </a:r>
            <a:r>
              <a:rPr lang="fr-FR" sz="1100" dirty="0" smtClean="0">
                <a:latin typeface="Myriad Pro SemiCond" pitchFamily="34" charset="0"/>
              </a:rPr>
              <a:t>fournir : </a:t>
            </a:r>
            <a:endParaRPr lang="en-GB" sz="1100" dirty="0">
              <a:latin typeface="Myriad Pro SemiCon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80431" y="1170236"/>
            <a:ext cx="6336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423D26"/>
                </a:solidFill>
                <a:latin typeface="Myriad Pro SemiCond" pitchFamily="34" charset="0"/>
              </a:rPr>
              <a:t>Un système référent pour la comparaison</a:t>
            </a:r>
            <a:endParaRPr lang="en-GB" sz="1500" b="1" dirty="0">
              <a:solidFill>
                <a:srgbClr val="423D26"/>
              </a:solidFill>
              <a:latin typeface="Myriad Pro SemiCond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9299">
            <a:off x="6162819" y="3049935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9299">
            <a:off x="6184976" y="4389070"/>
            <a:ext cx="552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980431" y="5778748"/>
            <a:ext cx="52700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423D26"/>
                </a:solidFill>
                <a:latin typeface="Myriad Pro SemiCond" pitchFamily="34" charset="0"/>
              </a:rPr>
              <a:t>Les sorties : résultats de l’évaluation avec DEXiFruits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977957" y="10015154"/>
            <a:ext cx="5342374" cy="33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Pour en savoir plus ou demander un conseil technique, n’hésitez pas à vous rapprocher d’un partenaire DEXiFruits ou consulter notre site.</a:t>
            </a:r>
            <a:endParaRPr lang="fr-FR" sz="1100" dirty="0">
              <a:solidFill>
                <a:schemeClr val="tx1"/>
              </a:solidFill>
              <a:latin typeface="Myriad Pro SemiCond" pitchFamily="34" charset="0"/>
            </a:endParaRPr>
          </a:p>
          <a:p>
            <a:pPr algn="just"/>
            <a:endParaRPr lang="en-GB" sz="11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08401" y="2813820"/>
            <a:ext cx="158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Myriad Pro SemiCond" pitchFamily="34" charset="0"/>
              </a:rPr>
              <a:t>Critère de contexte</a:t>
            </a:r>
            <a:endParaRPr lang="en-GB" sz="1100" b="1" dirty="0">
              <a:latin typeface="Myriad Pro SemiCon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40871" y="4090996"/>
            <a:ext cx="1854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Myriad Pro SemiCond" pitchFamily="34" charset="0"/>
              </a:rPr>
              <a:t>Critère de pratiques</a:t>
            </a:r>
            <a:endParaRPr lang="en-GB" sz="1200" b="1" dirty="0">
              <a:latin typeface="Myriad Pro SemiCond" pitchFamily="34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5508823" y="6210796"/>
            <a:ext cx="1811507" cy="68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 smtClean="0">
                <a:solidFill>
                  <a:srgbClr val="92D050"/>
                </a:solidFill>
                <a:latin typeface="Myriad Pro SemiCond" pitchFamily="34" charset="0"/>
              </a:rPr>
              <a:t>Tableau de bord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permettant d’identifier les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points forts et faibles du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verger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évalué.</a:t>
            </a:r>
            <a:endParaRPr lang="fr-FR" sz="1100" dirty="0">
              <a:solidFill>
                <a:schemeClr val="tx1"/>
              </a:solidFill>
              <a:latin typeface="Myriad Pro SemiCond" pitchFamily="34" charset="0"/>
            </a:endParaRPr>
          </a:p>
          <a:p>
            <a:pPr algn="l"/>
            <a:endParaRPr lang="en-GB" sz="1100" b="1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949144" y="8890972"/>
            <a:ext cx="2371186" cy="832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100" dirty="0" smtClean="0">
                <a:solidFill>
                  <a:srgbClr val="92D050"/>
                </a:solidFill>
                <a:latin typeface="Myriad Pro SemiCond" pitchFamily="34" charset="0"/>
              </a:rPr>
              <a:t>Graphique de performance </a:t>
            </a:r>
            <a:r>
              <a:rPr lang="fr-FR" sz="1100" dirty="0" smtClean="0">
                <a:solidFill>
                  <a:schemeClr val="tx1"/>
                </a:solidFill>
                <a:latin typeface="Myriad Pro SemiCond" pitchFamily="34" charset="0"/>
              </a:rPr>
              <a:t>permettant de comparer et classer les systèmes. Ex : comparaison de 3 vergers sur les 3 piliers économique, social et environnemental.</a:t>
            </a:r>
            <a:endParaRPr lang="fr-FR" sz="1100" dirty="0">
              <a:solidFill>
                <a:schemeClr val="tx1"/>
              </a:solidFill>
              <a:latin typeface="Myriad Pro SemiCond" pitchFamily="34" charset="0"/>
            </a:endParaRPr>
          </a:p>
          <a:p>
            <a:pPr algn="l"/>
            <a:endParaRPr lang="en-GB" sz="11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1980431" y="1466652"/>
            <a:ext cx="5270063" cy="678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000" dirty="0">
                <a:solidFill>
                  <a:schemeClr val="tx1"/>
                </a:solidFill>
                <a:latin typeface="Myriad Pro SemiCond" pitchFamily="34" charset="0"/>
              </a:rPr>
              <a:t>Un système dit « de référence » a été créé pour chaque espèce fruitière dans DEXiFruits. Il correspond à des pratiques </a:t>
            </a: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 et à </a:t>
            </a:r>
            <a:r>
              <a:rPr lang="fr-FR" sz="1000" dirty="0">
                <a:solidFill>
                  <a:schemeClr val="tx1"/>
                </a:solidFill>
                <a:latin typeface="Myriad Pro SemiCond" pitchFamily="34" charset="0"/>
              </a:rPr>
              <a:t>un contexte moyen définis nationalement par des experts pour la </a:t>
            </a: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pomme, </a:t>
            </a:r>
            <a:r>
              <a:rPr lang="fr-FR" sz="1000" dirty="0">
                <a:solidFill>
                  <a:schemeClr val="tx1"/>
                </a:solidFill>
                <a:latin typeface="Myriad Pro SemiCond" pitchFamily="34" charset="0"/>
              </a:rPr>
              <a:t>la </a:t>
            </a:r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pêche et la pomme à cidre. </a:t>
            </a:r>
            <a:r>
              <a:rPr lang="fr-FR" sz="1000" dirty="0">
                <a:solidFill>
                  <a:schemeClr val="tx1"/>
                </a:solidFill>
                <a:latin typeface="Myriad Pro SemiCond" pitchFamily="34" charset="0"/>
              </a:rPr>
              <a:t>Il peut être modifié selon les besoins ou le contexte. </a:t>
            </a:r>
            <a:endParaRPr lang="fr-FR" sz="1000" dirty="0" smtClean="0">
              <a:solidFill>
                <a:schemeClr val="tx1"/>
              </a:solidFill>
              <a:latin typeface="Myriad Pro SemiCond" pitchFamily="34" charset="0"/>
            </a:endParaRPr>
          </a:p>
          <a:p>
            <a:pPr algn="just"/>
            <a:r>
              <a:rPr lang="fr-FR" sz="1000" dirty="0" smtClean="0">
                <a:solidFill>
                  <a:schemeClr val="tx1"/>
                </a:solidFill>
                <a:latin typeface="Myriad Pro SemiCond" pitchFamily="34" charset="0"/>
              </a:rPr>
              <a:t>Il </a:t>
            </a:r>
            <a:r>
              <a:rPr lang="fr-FR" sz="1000" dirty="0">
                <a:solidFill>
                  <a:schemeClr val="tx1"/>
                </a:solidFill>
                <a:latin typeface="Myriad Pro SemiCond" pitchFamily="34" charset="0"/>
              </a:rPr>
              <a:t>permet à l’utilisateur de comparer les performances de son verger avec ce système. </a:t>
            </a:r>
          </a:p>
          <a:p>
            <a:pPr algn="just"/>
            <a:endParaRPr lang="en-GB" sz="1000" dirty="0">
              <a:solidFill>
                <a:schemeClr val="tx1"/>
              </a:solidFill>
              <a:latin typeface="Myriad Pro Semi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380</Words>
  <Application>Microsoft Office PowerPoint</Application>
  <PresentationFormat>Personnalisé</PresentationFormat>
  <Paragraphs>34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Alaphilippe</dc:creator>
  <cp:lastModifiedBy>Alaphilippe</cp:lastModifiedBy>
  <cp:revision>19</cp:revision>
  <cp:lastPrinted>2016-03-04T12:36:43Z</cp:lastPrinted>
  <dcterms:created xsi:type="dcterms:W3CDTF">2016-03-03T15:40:40Z</dcterms:created>
  <dcterms:modified xsi:type="dcterms:W3CDTF">2016-03-04T12:41:54Z</dcterms:modified>
</cp:coreProperties>
</file>