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03" r:id="rId1"/>
  </p:sldMasterIdLst>
  <p:notesMasterIdLst>
    <p:notesMasterId r:id="rId42"/>
  </p:notesMasterIdLst>
  <p:handoutMasterIdLst>
    <p:handoutMasterId r:id="rId43"/>
  </p:handoutMasterIdLst>
  <p:sldIdLst>
    <p:sldId id="624" r:id="rId2"/>
    <p:sldId id="752" r:id="rId3"/>
    <p:sldId id="753" r:id="rId4"/>
    <p:sldId id="754" r:id="rId5"/>
    <p:sldId id="756" r:id="rId6"/>
    <p:sldId id="761" r:id="rId7"/>
    <p:sldId id="762" r:id="rId8"/>
    <p:sldId id="763" r:id="rId9"/>
    <p:sldId id="796" r:id="rId10"/>
    <p:sldId id="765" r:id="rId11"/>
    <p:sldId id="766" r:id="rId12"/>
    <p:sldId id="767" r:id="rId13"/>
    <p:sldId id="768" r:id="rId14"/>
    <p:sldId id="770" r:id="rId15"/>
    <p:sldId id="771" r:id="rId16"/>
    <p:sldId id="769" r:id="rId17"/>
    <p:sldId id="772" r:id="rId18"/>
    <p:sldId id="773" r:id="rId19"/>
    <p:sldId id="758" r:id="rId20"/>
    <p:sldId id="775" r:id="rId21"/>
    <p:sldId id="797" r:id="rId22"/>
    <p:sldId id="798" r:id="rId23"/>
    <p:sldId id="774" r:id="rId24"/>
    <p:sldId id="759" r:id="rId25"/>
    <p:sldId id="776" r:id="rId26"/>
    <p:sldId id="777" r:id="rId27"/>
    <p:sldId id="778" r:id="rId28"/>
    <p:sldId id="779" r:id="rId29"/>
    <p:sldId id="780" r:id="rId30"/>
    <p:sldId id="781" r:id="rId31"/>
    <p:sldId id="782" r:id="rId32"/>
    <p:sldId id="788" r:id="rId33"/>
    <p:sldId id="783" r:id="rId34"/>
    <p:sldId id="790" r:id="rId35"/>
    <p:sldId id="791" r:id="rId36"/>
    <p:sldId id="792" r:id="rId37"/>
    <p:sldId id="793" r:id="rId38"/>
    <p:sldId id="789" r:id="rId39"/>
    <p:sldId id="794" r:id="rId40"/>
    <p:sldId id="795" r:id="rId41"/>
  </p:sldIdLst>
  <p:sldSz cx="9144000" cy="6858000" type="screen4x3"/>
  <p:notesSz cx="6797675" cy="9928225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6E02"/>
    <a:srgbClr val="FF0000"/>
    <a:srgbClr val="000000"/>
    <a:srgbClr val="0E0769"/>
    <a:srgbClr val="BC8FDD"/>
    <a:srgbClr val="1EF014"/>
    <a:srgbClr val="9933FF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71" autoAdjust="0"/>
    <p:restoredTop sz="92230" autoAdjust="0"/>
  </p:normalViewPr>
  <p:slideViewPr>
    <p:cSldViewPr>
      <p:cViewPr>
        <p:scale>
          <a:sx n="75" d="100"/>
          <a:sy n="75" d="100"/>
        </p:scale>
        <p:origin x="-1728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4" d="100"/>
          <a:sy n="64" d="100"/>
        </p:scale>
        <p:origin x="-2964" y="-11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4813" cy="495300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605F6E5-A905-405D-ABFD-7564553D6C69}" type="datetimeFigureOut">
              <a:rPr lang="fr-FR"/>
              <a:pPr>
                <a:defRPr/>
              </a:pPr>
              <a:t>16/01/2014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4813" cy="495300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4813" cy="495300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D9F3D70-6DB8-4E29-8DA7-785FA7F9217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0560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4813" cy="495300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49C7F79-121F-462F-8C75-C628BCE98FC1}" type="datetimeFigureOut">
              <a:rPr lang="fr-FR"/>
              <a:pPr>
                <a:defRPr/>
              </a:pPr>
              <a:t>16/01/2014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577" tIns="45789" rIns="91577" bIns="45789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4813" cy="495300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4813" cy="495300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3D6C96C-9B28-4585-8BBF-41559B28396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44277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3994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6974C95A-722B-4777-B3B0-CEA9F52D2997}" type="slidenum">
              <a:rPr lang="fr-FR" smtClean="0"/>
              <a:pPr eaLnBrk="1" hangingPunct="1">
                <a:defRPr/>
              </a:pPr>
              <a:t>1</a:t>
            </a:fld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B38765-8920-484B-9AEE-E42DA033CD77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A710E0-B85B-41E8-8557-F50FC989E4DC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7AD78A-0BC8-4055-8CC0-14AD96A4B29D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0CC474-9E4D-4B92-82D1-8D5E01F65C68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1E18A-B435-4A13-8868-5F8309F65B7A}" type="slidenum">
              <a:rPr lang="fr-FR" smtClean="0"/>
              <a:pPr>
                <a:defRPr/>
              </a:pPr>
              <a:t>34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313"/>
            <a:ext cx="34988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3613" y="20638"/>
            <a:ext cx="5624512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38" y="2817813"/>
            <a:ext cx="7669212" cy="229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2863" y="2819400"/>
            <a:ext cx="1460500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5089525"/>
            <a:ext cx="9097962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8755063" y="2470150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47F28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fr-FR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>
            <a:normAutofit/>
          </a:bodyPr>
          <a:lstStyle>
            <a:lvl1pPr marL="0" indent="0" eaLnBrk="1" latinLnBrk="0" hangingPunct="1">
              <a:defRPr kumimoji="0" lang="fr-FR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Modifiez le style du titre</a:t>
            </a:r>
            <a:endParaRPr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81BDE8A-9FF1-480B-BB81-8EACE588F1FA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édia avec légen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95313" y="4800600"/>
            <a:ext cx="4873625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552" y="4800600"/>
            <a:ext cx="4809244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fr-FR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87022" y="838200"/>
            <a:ext cx="4873752" cy="3812822"/>
          </a:xfrm>
        </p:spPr>
        <p:txBody>
          <a:bodyPr rtlCol="0">
            <a:normAutofit/>
          </a:bodyPr>
          <a:lstStyle>
            <a:lvl1pPr eaLnBrk="1" latinLnBrk="0" hangingPunct="1">
              <a:buNone/>
              <a:defRPr kumimoji="0" lang="fr-FR"/>
            </a:lvl1pPr>
          </a:lstStyle>
          <a:p>
            <a:pPr lvl="0"/>
            <a:r>
              <a:rPr lang="fr-FR" noProof="0" smtClean="0"/>
              <a:t>Cliquez sur l'icône pour ajouter l'élément multimédia</a:t>
            </a:r>
            <a:endParaRPr lang="fr-FR" noProof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76863" y="838200"/>
            <a:ext cx="2819400" cy="4636911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fr-FR"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A2D0DBF-1B7B-4855-A28C-D482DF1F6ECC}" type="datetime1">
              <a:rPr lang="fr-FR"/>
              <a:pPr>
                <a:defRPr/>
              </a:pPr>
              <a:t>16/01/2014</a:t>
            </a:fld>
            <a:endParaRPr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t>Action de formation : Le développement durable  : sa mise en œuvre en agriculture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35A0785-E294-4990-9544-23E54ABA4808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  <p:transition spd="slow">
    <p:wipe/>
  </p:transition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92288" y="4800600"/>
            <a:ext cx="5500687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>
              <a:latin typeface="Georg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fr-FR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 eaLnBrk="1" latinLnBrk="0" hangingPunct="1">
              <a:buNone/>
              <a:defRPr kumimoji="0" lang="fr-FR" sz="3200"/>
            </a:lvl1pPr>
            <a:lvl2pPr marL="457200" indent="0" eaLnBrk="1" latinLnBrk="0" hangingPunct="1">
              <a:buNone/>
              <a:defRPr kumimoji="0" lang="fr-FR" sz="2800"/>
            </a:lvl2pPr>
            <a:lvl3pPr marL="914400" indent="0" eaLnBrk="1" latinLnBrk="0" hangingPunct="1">
              <a:buNone/>
              <a:defRPr kumimoji="0" lang="fr-FR" sz="2400"/>
            </a:lvl3pPr>
            <a:lvl4pPr marL="1371600" indent="0" eaLnBrk="1" latinLnBrk="0" hangingPunct="1">
              <a:buNone/>
              <a:defRPr kumimoji="0" lang="fr-FR" sz="2000"/>
            </a:lvl4pPr>
            <a:lvl5pPr marL="1828800" indent="0" eaLnBrk="1" latinLnBrk="0" hangingPunct="1">
              <a:buNone/>
              <a:defRPr kumimoji="0" lang="fr-FR" sz="2000"/>
            </a:lvl5pPr>
            <a:lvl6pPr marL="2286000" indent="0" eaLnBrk="1" latinLnBrk="0" hangingPunct="1">
              <a:buNone/>
              <a:defRPr kumimoji="0" lang="fr-FR" sz="2000"/>
            </a:lvl6pPr>
            <a:lvl7pPr marL="2743200" indent="0" eaLnBrk="1" latinLnBrk="0" hangingPunct="1">
              <a:buNone/>
              <a:defRPr kumimoji="0" lang="fr-FR" sz="2000"/>
            </a:lvl7pPr>
            <a:lvl8pPr marL="3200400" indent="0" eaLnBrk="1" latinLnBrk="0" hangingPunct="1">
              <a:buNone/>
              <a:defRPr kumimoji="0" lang="fr-FR" sz="2000"/>
            </a:lvl8pPr>
            <a:lvl9pPr marL="3657600" indent="0" eaLnBrk="1" latinLnBrk="0" hangingPunct="1">
              <a:buNone/>
              <a:defRPr kumimoji="0" lang="fr-FR"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62600"/>
            <a:ext cx="5486400" cy="609600"/>
          </a:xfrm>
        </p:spPr>
        <p:txBody>
          <a:bodyPr/>
          <a:lstStyle>
            <a:lvl1pPr marL="0" indent="0" algn="ctr" eaLnBrk="1" latinLnBrk="0" hangingPunct="1">
              <a:buNone/>
              <a:defRPr kumimoji="0" lang="fr-FR" sz="1400"/>
            </a:lvl1pPr>
            <a:lvl2pPr marL="457200" indent="0" eaLnBrk="1" latinLnBrk="0" hangingPunct="1">
              <a:buNone/>
              <a:defRPr kumimoji="0" lang="fr-FR" sz="1200"/>
            </a:lvl2pPr>
            <a:lvl3pPr marL="914400" indent="0" eaLnBrk="1" latinLnBrk="0" hangingPunct="1">
              <a:buNone/>
              <a:defRPr kumimoji="0" lang="fr-FR" sz="1000"/>
            </a:lvl3pPr>
            <a:lvl4pPr marL="1371600" indent="0" eaLnBrk="1" latinLnBrk="0" hangingPunct="1">
              <a:buNone/>
              <a:defRPr kumimoji="0" lang="fr-FR" sz="900"/>
            </a:lvl4pPr>
            <a:lvl5pPr marL="1828800" indent="0" eaLnBrk="1" latinLnBrk="0" hangingPunct="1">
              <a:buNone/>
              <a:defRPr kumimoji="0" lang="fr-FR" sz="900"/>
            </a:lvl5pPr>
            <a:lvl6pPr marL="2286000" indent="0" eaLnBrk="1" latinLnBrk="0" hangingPunct="1">
              <a:buNone/>
              <a:defRPr kumimoji="0" lang="fr-FR" sz="900"/>
            </a:lvl6pPr>
            <a:lvl7pPr marL="2743200" indent="0" eaLnBrk="1" latinLnBrk="0" hangingPunct="1">
              <a:buNone/>
              <a:defRPr kumimoji="0" lang="fr-FR" sz="900"/>
            </a:lvl7pPr>
            <a:lvl8pPr marL="3200400" indent="0" eaLnBrk="1" latinLnBrk="0" hangingPunct="1">
              <a:buNone/>
              <a:defRPr kumimoji="0" lang="fr-FR" sz="900"/>
            </a:lvl8pPr>
            <a:lvl9pPr marL="3657600" indent="0" eaLnBrk="1" latinLnBrk="0" hangingPunct="1">
              <a:buNone/>
              <a:defRPr kumimoji="0" lang="fr-FR"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B3AFB5F-4D98-4126-9E88-3C22988F936A}" type="datetime1">
              <a:rPr lang="fr-FR"/>
              <a:pPr>
                <a:defRPr/>
              </a:pPr>
              <a:t>16/01/2014</a:t>
            </a:fld>
            <a:endParaRPr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t>Action de formation : Le développement durable  : sa mise en œuvre en agriculture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E5E7A0E-9CE1-4286-8941-F82BCA8E8D96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texte vertical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 eaLnBrk="1" latinLnBrk="0" hangingPunct="1">
              <a:defRPr kumimoji="0" lang="fr-FR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69FA8-4376-41DA-8BB5-337543DF95B8}" type="datetime1">
              <a:rPr lang="fr-FR"/>
              <a:pPr>
                <a:defRPr/>
              </a:pPr>
              <a:t>16/01/2014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Action de formation : Le développement durable  : sa mise en œuvre en agriculture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52AD1-6689-4F35-95E1-FF591E1FDEDB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150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1054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93F849A5-BCB2-4DEA-9329-10AF2C09C7DB}" type="datetime1">
              <a:rPr lang="fr-FR"/>
              <a:pPr>
                <a:defRPr/>
              </a:pPr>
              <a:t>16/01/2014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Action de formation : Le développement durable  : sa mise en œuvre en agriculture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1C81EF51-3CDA-42B7-842E-5FD4C4EA604C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/>
              <a:t>          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8686800" y="5265738"/>
            <a:ext cx="457200" cy="9683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6" name="Oval 8"/>
          <p:cNvSpPr/>
          <p:nvPr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/>
              <a:t> 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1992354"/>
            <a:ext cx="5867400" cy="1970046"/>
          </a:xfrm>
        </p:spPr>
        <p:txBody>
          <a:bodyPr>
            <a:normAutofit/>
          </a:bodyPr>
          <a:lstStyle>
            <a:lvl1pPr algn="l" eaLnBrk="1" latinLnBrk="0" hangingPunct="1">
              <a:defRPr kumimoji="0" lang="fr-FR" sz="3000" b="1" cap="all"/>
            </a:lvl1pPr>
          </a:lstStyle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5105400"/>
            <a:ext cx="8229601" cy="375787"/>
          </a:xfrm>
        </p:spPr>
        <p:txBody>
          <a:bodyPr anchor="b">
            <a:normAutofit/>
          </a:bodyPr>
          <a:lstStyle>
            <a:lvl1pPr marL="0" indent="0" algn="r" eaLnBrk="1" latinLnBrk="0" hangingPunct="1">
              <a:buNone/>
              <a:defRPr kumimoji="0" lang="fr-FR"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fr-F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eaLnBrk="1" latinLnBrk="0" hangingPunct="1">
              <a:buNone/>
              <a:defRPr kumimoji="0" lang="fr-F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eaLnBrk="1" latinLnBrk="0" hangingPunct="1">
              <a:buNone/>
              <a:defRPr kumimoji="0" lang="fr-F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eaLnBrk="1" latinLnBrk="0" hangingPunct="1">
              <a:buNone/>
              <a:defRPr kumimoji="0" lang="fr-F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eaLnBrk="1" latinLnBrk="0" hangingPunct="1">
              <a:buNone/>
              <a:defRPr kumimoji="0" lang="fr-F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eaLnBrk="1" latinLnBrk="0" hangingPunct="1">
              <a:buNone/>
              <a:defRPr kumimoji="0" lang="fr-F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eaLnBrk="1" latinLnBrk="0" hangingPunct="1">
              <a:buNone/>
              <a:defRPr kumimoji="0" lang="fr-F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eaLnBrk="1" latinLnBrk="0" hangingPunct="1">
              <a:buNone/>
              <a:defRPr kumimoji="0" lang="fr-F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r>
              <a:t>Action de formation : Le développement durable  : sa mise en œuvre en agriculture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2F005793-56E1-403E-ACA4-41BD909C83DE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180" y="76200"/>
            <a:ext cx="8403020" cy="685800"/>
          </a:xfrm>
        </p:spPr>
        <p:txBody>
          <a:bodyPr>
            <a:normAutofit/>
          </a:bodyPr>
          <a:lstStyle>
            <a:lvl1pPr algn="l" eaLnBrk="1" latinLnBrk="0" hangingPunct="1">
              <a:defRPr kumimoji="0" lang="fr-FR" sz="3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fr-FR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fr-FR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fr-FR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fr-FR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EDA011C3-89BB-4CCC-B51F-5F2663AFA5C4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 : accentua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eaLnBrk="1" latinLnBrk="0" hangingPunct="1">
              <a:defRPr kumimoji="0" lang="fr-F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fr-FR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fr-FR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fr-FR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fr-FR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7825BD6F-F6B5-4224-9E00-D7BEC7DA620F}" type="datetime1">
              <a:rPr lang="fr-FR"/>
              <a:pPr>
                <a:defRPr/>
              </a:pPr>
              <a:t>16/01/2014</a:t>
            </a:fld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r>
              <a:t>Action de formation : Le développement durable  : sa mise en œuvre en agriculture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7C902683-ABBE-4922-B239-3F5B7E1FF6EC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"/>
            <a:ext cx="7068015" cy="838200"/>
          </a:xfrm>
        </p:spPr>
        <p:txBody>
          <a:bodyPr anchor="b">
            <a:normAutofit/>
          </a:bodyPr>
          <a:lstStyle>
            <a:lvl1pPr algn="l" eaLnBrk="1" latinLnBrk="0" hangingPunct="1">
              <a:defRPr kumimoji="0" lang="fr-FR" sz="28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2"/>
            <a:ext cx="4038600" cy="3971455"/>
          </a:xfrm>
        </p:spPr>
        <p:txBody>
          <a:bodyPr/>
          <a:lstStyle>
            <a:lvl1pPr eaLnBrk="1" latinLnBrk="0" hangingPunct="1">
              <a:defRPr kumimoji="0" lang="fr-FR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fr-FR"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fr-FR"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fr-FR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fr-FR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fr-FR" sz="1800"/>
            </a:lvl6pPr>
            <a:lvl7pPr eaLnBrk="1" latinLnBrk="0" hangingPunct="1">
              <a:defRPr kumimoji="0" lang="fr-FR" sz="1800"/>
            </a:lvl7pPr>
            <a:lvl8pPr eaLnBrk="1" latinLnBrk="0" hangingPunct="1">
              <a:defRPr kumimoji="0" lang="fr-FR" sz="1800"/>
            </a:lvl8pPr>
            <a:lvl9pPr eaLnBrk="1" latinLnBrk="0" hangingPunct="1">
              <a:defRPr kumimoji="0" lang="fr-FR"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3971454"/>
          </a:xfrm>
        </p:spPr>
        <p:txBody>
          <a:bodyPr/>
          <a:lstStyle>
            <a:lvl1pPr eaLnBrk="1" latinLnBrk="0" hangingPunct="1">
              <a:defRPr kumimoji="0" lang="fr-FR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fr-FR"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fr-FR"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fr-FR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fr-FR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fr-FR" sz="1800"/>
            </a:lvl6pPr>
            <a:lvl7pPr eaLnBrk="1" latinLnBrk="0" hangingPunct="1">
              <a:defRPr kumimoji="0" lang="fr-FR" sz="1800"/>
            </a:lvl7pPr>
            <a:lvl8pPr eaLnBrk="1" latinLnBrk="0" hangingPunct="1">
              <a:defRPr kumimoji="0" lang="fr-FR" sz="1800"/>
            </a:lvl8pPr>
            <a:lvl9pPr eaLnBrk="1" latinLnBrk="0" hangingPunct="1">
              <a:defRPr kumimoji="0" lang="fr-FR"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25D80-DE4B-45A5-9B0C-6AF1EF68CC00}" type="datetime1">
              <a:rPr lang="fr-FR"/>
              <a:pPr>
                <a:defRPr/>
              </a:pPr>
              <a:t>16/01/2014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Action de formation : Le développement durable  : sa mise en œuvre en agriculture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44CD0-61EE-4A2A-A474-CA22A489A8EC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24447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00" y="2077200"/>
            <a:ext cx="7010400" cy="1143000"/>
          </a:xfrm>
        </p:spPr>
        <p:txBody>
          <a:bodyPr/>
          <a:lstStyle>
            <a:lvl1pPr algn="l" eaLnBrk="1" latinLnBrk="0" hangingPunct="1">
              <a:defRPr kumimoji="0" lang="fr-FR"/>
            </a:lvl1pPr>
          </a:lstStyle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267557F-0D93-4802-BEEA-A54F1DEC206C}" type="datetime1">
              <a:rPr lang="fr-FR"/>
              <a:pPr>
                <a:defRPr/>
              </a:pPr>
              <a:t>16/01/2014</a:t>
            </a:fld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t>Action de formation : Le développement durable  : sa mise en œuvre en agriculture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AF00F06-3AAC-46C9-8574-DB89ED1DE9D4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seul : accentua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0400" y="3081000"/>
            <a:ext cx="8686800" cy="1095600"/>
          </a:xfrm>
        </p:spPr>
        <p:txBody>
          <a:bodyPr>
            <a:normAutofit/>
          </a:bodyPr>
          <a:lstStyle>
            <a:lvl1pPr algn="ctr" eaLnBrk="1" latinLnBrk="0" hangingPunct="1">
              <a:defRPr kumimoji="0" lang="fr-FR" sz="4600" b="1" kern="1200" spc="-150" baseline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 eaLnBrk="1" latinLnBrk="0" hangingPunct="1">
              <a:buNone/>
              <a:defRPr kumimoji="0" lang="fr-FR" sz="2800" kern="120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 eaLnBrk="1" latinLnBrk="0" hangingPunct="1">
              <a:buNone/>
              <a:defRPr kumimoji="0" lang="fr-FR" sz="2000" b="1"/>
            </a:lvl2pPr>
            <a:lvl3pPr marL="914400" indent="0" eaLnBrk="1" latinLnBrk="0" hangingPunct="1">
              <a:buNone/>
              <a:defRPr kumimoji="0" lang="fr-FR" sz="1800" b="1"/>
            </a:lvl3pPr>
            <a:lvl4pPr marL="1371600" indent="0" eaLnBrk="1" latinLnBrk="0" hangingPunct="1">
              <a:buNone/>
              <a:defRPr kumimoji="0" lang="fr-FR" sz="1600" b="1"/>
            </a:lvl4pPr>
            <a:lvl5pPr marL="1828800" indent="0" eaLnBrk="1" latinLnBrk="0" hangingPunct="1">
              <a:buNone/>
              <a:defRPr kumimoji="0" lang="fr-FR" sz="1600" b="1"/>
            </a:lvl5pPr>
            <a:lvl6pPr marL="2286000" indent="0" eaLnBrk="1" latinLnBrk="0" hangingPunct="1">
              <a:buNone/>
              <a:defRPr kumimoji="0" lang="fr-FR" sz="1600" b="1"/>
            </a:lvl6pPr>
            <a:lvl7pPr marL="2743200" indent="0" eaLnBrk="1" latinLnBrk="0" hangingPunct="1">
              <a:buNone/>
              <a:defRPr kumimoji="0" lang="fr-FR" sz="1600" b="1"/>
            </a:lvl7pPr>
            <a:lvl8pPr marL="3200400" indent="0" eaLnBrk="1" latinLnBrk="0" hangingPunct="1">
              <a:buNone/>
              <a:defRPr kumimoji="0" lang="fr-FR" sz="1600" b="1"/>
            </a:lvl8pPr>
            <a:lvl9pPr marL="3657600" indent="0" eaLnBrk="1" latinLnBrk="0" hangingPunct="1">
              <a:buNone/>
              <a:defRPr kumimoji="0" lang="fr-FR"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B3F2F-543E-48BA-AB4D-B5F2517390D0}" type="datetime1">
              <a:rPr lang="fr-FR"/>
              <a:pPr>
                <a:defRPr/>
              </a:pPr>
              <a:t>16/01/2014</a:t>
            </a:fld>
            <a:endParaRPr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Action de formation : Le développement durable  : sa mise en œuvre en agriculture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0E2B2-209F-4AA6-9EDB-B7748770EBDA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  <p:transition spd="slow">
    <p:push dir="u"/>
  </p:transition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avec text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895600"/>
            <a:ext cx="7543800" cy="21336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3200400"/>
            <a:ext cx="7010400" cy="1676400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kumimoji="0" lang="fr-FR"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648200" y="664780"/>
            <a:ext cx="4191000" cy="381000"/>
          </a:xfrm>
        </p:spPr>
        <p:txBody>
          <a:bodyPr>
            <a:normAutofit/>
          </a:bodyPr>
          <a:lstStyle>
            <a:lvl1pPr algn="r" eaLnBrk="1" latinLnBrk="0" hangingPunct="1">
              <a:buNone/>
              <a:defRPr kumimoji="0" lang="fr-FR" sz="18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D30C3E0-DFCF-4519-BCBE-5821959BB9AC}" type="datetime1">
              <a:rPr lang="fr-FR"/>
              <a:pPr>
                <a:defRPr/>
              </a:pPr>
              <a:t>16/01/2014</a:t>
            </a:fld>
            <a:endParaRPr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t>Action de formation : Le développement durable  : sa mise en œuvre en agriculture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6401D48-2F5A-4564-8C4A-5D7383A6AE8D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3008313" cy="825500"/>
          </a:xfrm>
        </p:spPr>
        <p:txBody>
          <a:bodyPr anchor="b"/>
          <a:lstStyle>
            <a:lvl1pPr algn="l" eaLnBrk="1" latinLnBrk="0" hangingPunct="1">
              <a:defRPr kumimoji="0" lang="fr-FR" sz="2000" b="1"/>
            </a:lvl1pPr>
          </a:lstStyle>
          <a:p>
            <a:r>
              <a:rPr lang="fr-FR" smtClean="0"/>
              <a:t>Modifiez le style du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609600"/>
            <a:ext cx="5111750" cy="5334000"/>
          </a:xfrm>
        </p:spPr>
        <p:txBody>
          <a:bodyPr/>
          <a:lstStyle>
            <a:lvl1pPr eaLnBrk="1" latinLnBrk="0" hangingPunct="1">
              <a:defRPr kumimoji="0" lang="fr-FR" sz="2800">
                <a:solidFill>
                  <a:schemeClr val="bg1"/>
                </a:solidFill>
              </a:defRPr>
            </a:lvl1pPr>
            <a:lvl2pPr eaLnBrk="1" latinLnBrk="0" hangingPunct="1">
              <a:defRPr kumimoji="0" lang="fr-FR" sz="2800">
                <a:solidFill>
                  <a:schemeClr val="bg1"/>
                </a:solidFill>
              </a:defRPr>
            </a:lvl2pPr>
            <a:lvl3pPr eaLnBrk="1" latinLnBrk="0" hangingPunct="1">
              <a:defRPr kumimoji="0" lang="fr-FR" sz="2400">
                <a:solidFill>
                  <a:schemeClr val="bg1"/>
                </a:solidFill>
              </a:defRPr>
            </a:lvl3pPr>
            <a:lvl4pPr eaLnBrk="1" latinLnBrk="0" hangingPunct="1">
              <a:defRPr kumimoji="0" lang="fr-FR" sz="2000">
                <a:solidFill>
                  <a:schemeClr val="bg1"/>
                </a:solidFill>
              </a:defRPr>
            </a:lvl4pPr>
            <a:lvl5pPr eaLnBrk="1" latinLnBrk="0" hangingPunct="1">
              <a:defRPr kumimoji="0" lang="fr-FR" sz="2000">
                <a:solidFill>
                  <a:schemeClr val="bg1"/>
                </a:solidFill>
              </a:defRPr>
            </a:lvl5pPr>
            <a:lvl6pPr eaLnBrk="1" latinLnBrk="0" hangingPunct="1">
              <a:defRPr kumimoji="0" lang="fr-FR" sz="2000"/>
            </a:lvl6pPr>
            <a:lvl7pPr eaLnBrk="1" latinLnBrk="0" hangingPunct="1">
              <a:defRPr kumimoji="0" lang="fr-FR" sz="2000"/>
            </a:lvl7pPr>
            <a:lvl8pPr eaLnBrk="1" latinLnBrk="0" hangingPunct="1">
              <a:defRPr kumimoji="0" lang="fr-FR" sz="2000"/>
            </a:lvl8pPr>
            <a:lvl9pPr eaLnBrk="1" latinLnBrk="0" hangingPunct="1">
              <a:defRPr kumimoji="0" lang="fr-FR"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435101"/>
            <a:ext cx="3008313" cy="3822699"/>
          </a:xfrm>
        </p:spPr>
        <p:txBody>
          <a:bodyPr/>
          <a:lstStyle>
            <a:lvl1pPr marL="0" indent="0" eaLnBrk="1" latinLnBrk="0" hangingPunct="1">
              <a:buNone/>
              <a:defRPr kumimoji="0" lang="fr-FR"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fr-FR" sz="1200"/>
            </a:lvl2pPr>
            <a:lvl3pPr marL="914400" indent="0" eaLnBrk="1" latinLnBrk="0" hangingPunct="1">
              <a:buNone/>
              <a:defRPr kumimoji="0" lang="fr-FR" sz="1000"/>
            </a:lvl3pPr>
            <a:lvl4pPr marL="1371600" indent="0" eaLnBrk="1" latinLnBrk="0" hangingPunct="1">
              <a:buNone/>
              <a:defRPr kumimoji="0" lang="fr-FR" sz="900"/>
            </a:lvl4pPr>
            <a:lvl5pPr marL="1828800" indent="0" eaLnBrk="1" latinLnBrk="0" hangingPunct="1">
              <a:buNone/>
              <a:defRPr kumimoji="0" lang="fr-FR" sz="900"/>
            </a:lvl5pPr>
            <a:lvl6pPr marL="2286000" indent="0" eaLnBrk="1" latinLnBrk="0" hangingPunct="1">
              <a:buNone/>
              <a:defRPr kumimoji="0" lang="fr-FR" sz="900"/>
            </a:lvl6pPr>
            <a:lvl7pPr marL="2743200" indent="0" eaLnBrk="1" latinLnBrk="0" hangingPunct="1">
              <a:buNone/>
              <a:defRPr kumimoji="0" lang="fr-FR" sz="900"/>
            </a:lvl7pPr>
            <a:lvl8pPr marL="3200400" indent="0" eaLnBrk="1" latinLnBrk="0" hangingPunct="1">
              <a:buNone/>
              <a:defRPr kumimoji="0" lang="fr-FR" sz="900"/>
            </a:lvl8pPr>
            <a:lvl9pPr marL="3657600" indent="0" eaLnBrk="1" latinLnBrk="0" hangingPunct="1">
              <a:buNone/>
              <a:defRPr kumimoji="0" lang="fr-FR"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E9A117E-F195-4D2A-A6D6-8A50BA09DCB2}" type="datetime1">
              <a:rPr lang="fr-FR"/>
              <a:pPr>
                <a:defRPr/>
              </a:pPr>
              <a:t>16/01/2014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t>Action de formation : Le développement durable  : sa mise en œuvre en agriculture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248265A-1F11-40E2-9035-FE94BB374941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15" cstate="print"/>
          <a:srcRect l="2599" r="5875" b="5263"/>
          <a:stretch>
            <a:fillRect/>
          </a:stretch>
        </p:blipFill>
        <p:spPr bwMode="auto">
          <a:xfrm>
            <a:off x="3175" y="5867400"/>
            <a:ext cx="91440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0" hangingPunct="1">
              <a:defRPr kumimoji="0" lang="fr-FR"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46145DD-C0BA-4BE3-ABF9-FBEE10A6AD46}" type="datetime1">
              <a:rPr lang="fr-FR"/>
              <a:pPr>
                <a:defRPr/>
              </a:pPr>
              <a:t>16/01/2014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0" hangingPunct="1">
              <a:defRPr kumimoji="0" lang="fr-FR"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t>Action de formation : Le développement durable  : sa mise en œuvre en agriculture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latinLnBrk="0" hangingPunct="1">
              <a:defRPr kumimoji="0" lang="fr-FR"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82663B7-7504-4AE9-8FAB-E243C8378532}" type="slidenum">
              <a:rPr/>
              <a:pPr>
                <a:defRPr/>
              </a:pPr>
              <a:t>‹N°›</a:t>
            </a:fld>
            <a:endParaRPr/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0" r:id="rId1"/>
    <p:sldLayoutId id="2147484901" r:id="rId2"/>
    <p:sldLayoutId id="2147484902" r:id="rId3"/>
    <p:sldLayoutId id="2147484903" r:id="rId4"/>
    <p:sldLayoutId id="2147484904" r:id="rId5"/>
    <p:sldLayoutId id="2147484905" r:id="rId6"/>
    <p:sldLayoutId id="2147484906" r:id="rId7"/>
    <p:sldLayoutId id="2147484907" r:id="rId8"/>
    <p:sldLayoutId id="2147484908" r:id="rId9"/>
    <p:sldLayoutId id="2147484909" r:id="rId10"/>
    <p:sldLayoutId id="2147484910" r:id="rId11"/>
    <p:sldLayoutId id="2147484911" r:id="rId12"/>
    <p:sldLayoutId id="2147484912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fr-FR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fr-FR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fr-FR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fr-FR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fr-FR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fr-FR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fr-FR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fr-FR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fr-FR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fr-FR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fr-FR"/>
      </a:defPPr>
      <a:lvl1pPr marL="0" algn="l" defTabSz="914400" rtl="0" eaLnBrk="1" latinLnBrk="0" hangingPunct="1">
        <a:defRPr kumimoji="0" lang="fr-F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fr-F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fr-F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fr-F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fr-F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fr-F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fr-F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fr-F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fr-F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masc@grignon.inra.fr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-ai.ijs.si/MarkoBohanec/dexi.html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u numéro de diapositive 4"/>
          <p:cNvSpPr>
            <a:spLocks noGrp="1"/>
          </p:cNvSpPr>
          <p:nvPr>
            <p:ph type="sldNum" sz="quarter" idx="1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B9FF3E5-12FA-4B4F-9157-AF6583467C29}" type="slidenum">
              <a:rPr smtClean="0">
                <a:solidFill>
                  <a:schemeClr val="tx2"/>
                </a:solidFill>
              </a:rPr>
              <a:pPr eaLnBrk="1" hangingPunct="1">
                <a:defRPr/>
              </a:pPr>
              <a:t>1</a:t>
            </a:fld>
            <a:endParaRPr smtClean="0">
              <a:solidFill>
                <a:schemeClr val="tx2"/>
              </a:solidFill>
            </a:endParaRPr>
          </a:p>
        </p:txBody>
      </p:sp>
      <p:pic>
        <p:nvPicPr>
          <p:cNvPr id="15363" name="Image 8"/>
          <p:cNvPicPr>
            <a:picLocks noChangeAspect="1"/>
          </p:cNvPicPr>
          <p:nvPr/>
        </p:nvPicPr>
        <p:blipFill>
          <a:blip r:embed="rId3" cstate="print"/>
          <a:srcRect l="13551" t="19115" r="17863" b="15321"/>
          <a:stretch>
            <a:fillRect/>
          </a:stretch>
        </p:blipFill>
        <p:spPr bwMode="auto">
          <a:xfrm>
            <a:off x="163513" y="177800"/>
            <a:ext cx="3171825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ZoneTexte 9"/>
          <p:cNvSpPr txBox="1">
            <a:spLocks noChangeArrowheads="1"/>
          </p:cNvSpPr>
          <p:nvPr/>
        </p:nvSpPr>
        <p:spPr bwMode="auto">
          <a:xfrm>
            <a:off x="3851275" y="188913"/>
            <a:ext cx="504190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>
                <a:latin typeface="Arial Narrow" pitchFamily="34" charset="0"/>
              </a:rPr>
              <a:t>INRA Département Environnement &amp; Agronomie </a:t>
            </a:r>
          </a:p>
          <a:p>
            <a:pPr algn="ctr"/>
            <a:r>
              <a:rPr lang="fr-FR" sz="1600" b="1">
                <a:latin typeface="Arial Narrow" pitchFamily="34" charset="0"/>
              </a:rPr>
              <a:t>et GIS GC-HPEE Grande culture</a:t>
            </a:r>
          </a:p>
          <a:p>
            <a:pPr algn="ctr"/>
            <a:r>
              <a:rPr lang="fr-FR" sz="1600" b="1">
                <a:latin typeface="Arial Narrow" pitchFamily="34" charset="0"/>
              </a:rPr>
              <a:t>Formation permanente du Centre INRA de Toulouse</a:t>
            </a:r>
          </a:p>
          <a:p>
            <a:pPr algn="ctr"/>
            <a:endParaRPr lang="fr-FR" sz="1600">
              <a:latin typeface="Arial Narrow" pitchFamily="34" charset="0"/>
            </a:endParaRPr>
          </a:p>
          <a:p>
            <a:pPr algn="ctr"/>
            <a:r>
              <a:rPr lang="fr-FR" sz="1600" b="1">
                <a:latin typeface="Arial Narrow" pitchFamily="34" charset="0"/>
              </a:rPr>
              <a:t>Toulouse 22-25 mai 2012</a:t>
            </a:r>
          </a:p>
        </p:txBody>
      </p:sp>
      <p:sp>
        <p:nvSpPr>
          <p:cNvPr id="15365" name="Zone de texte 2"/>
          <p:cNvSpPr txBox="1">
            <a:spLocks noChangeArrowheads="1"/>
          </p:cNvSpPr>
          <p:nvPr/>
        </p:nvSpPr>
        <p:spPr bwMode="auto">
          <a:xfrm>
            <a:off x="134938" y="2925763"/>
            <a:ext cx="8856662" cy="20859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Support d’exposé  – 23/05/2012</a:t>
            </a:r>
          </a:p>
          <a:p>
            <a:pPr algn="ctr"/>
            <a:r>
              <a:rPr lang="fr-FR" sz="2400" b="1">
                <a:ea typeface="Calibri" pitchFamily="34" charset="0"/>
                <a:cs typeface="Times New Roman" pitchFamily="18" charset="0"/>
              </a:rPr>
              <a:t>Présentation de DEXi</a:t>
            </a:r>
            <a:endParaRPr lang="fr-FR" sz="2400"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2000" b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Damien Craheix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fr-FR" sz="1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fr-FR">
                <a:latin typeface="Arial Narrow" pitchFamily="34" charset="0"/>
                <a:ea typeface="Calibri" pitchFamily="34" charset="0"/>
                <a:cs typeface="Times New Roman" pitchFamily="18" charset="0"/>
              </a:rPr>
              <a:t>Damien.craheix@inra.grignon.fr ; </a:t>
            </a:r>
            <a:r>
              <a:rPr lang="fr-FR">
                <a:latin typeface="Arial Narrow" pitchFamily="34" charset="0"/>
                <a:ea typeface="Calibri" pitchFamily="34" charset="0"/>
                <a:cs typeface="Times New Roman" pitchFamily="18" charset="0"/>
                <a:hlinkClick r:id="rId4"/>
              </a:rPr>
              <a:t>masc@grignon.inra.fr</a:t>
            </a:r>
            <a:endParaRPr lang="fr-FR" sz="1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366" name="ZoneTexte 11"/>
          <p:cNvSpPr txBox="1">
            <a:spLocks noChangeArrowheads="1"/>
          </p:cNvSpPr>
          <p:nvPr/>
        </p:nvSpPr>
        <p:spPr bwMode="auto">
          <a:xfrm>
            <a:off x="684213" y="5140325"/>
            <a:ext cx="75596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rIns="18000">
            <a:spAutoFit/>
          </a:bodyPr>
          <a:lstStyle/>
          <a:p>
            <a:pPr algn="ctr"/>
            <a:r>
              <a:rPr lang="fr-FR" b="1">
                <a:latin typeface="Arial Narrow" pitchFamily="34" charset="0"/>
              </a:rPr>
              <a:t>École thématique</a:t>
            </a:r>
          </a:p>
          <a:p>
            <a:pPr algn="ctr"/>
            <a:endParaRPr lang="fr-FR">
              <a:latin typeface="Arial Narrow" pitchFamily="34" charset="0"/>
            </a:endParaRPr>
          </a:p>
          <a:p>
            <a:pPr algn="ctr"/>
            <a:r>
              <a:rPr lang="fr-FR" b="1">
                <a:latin typeface="Arial Narrow" pitchFamily="34" charset="0"/>
              </a:rPr>
              <a:t>Évaluation multicritère de la contribution des systèmes de cultures au développement durable</a:t>
            </a:r>
            <a:endParaRPr lang="fr-FR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2" cstate="print"/>
          <a:srcRect l="40158" t="44200" r="27493" b="27196"/>
          <a:stretch>
            <a:fillRect/>
          </a:stretch>
        </p:blipFill>
        <p:spPr bwMode="auto">
          <a:xfrm>
            <a:off x="122238" y="1862138"/>
            <a:ext cx="5646737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360D52-CA86-4640-86DA-B9E316E1A455}" type="slidenum">
              <a:rPr smtClean="0"/>
              <a:pPr>
                <a:defRPr/>
              </a:pPr>
              <a:t>10</a:t>
            </a:fld>
            <a:endParaRPr/>
          </a:p>
        </p:txBody>
      </p:sp>
      <p:sp>
        <p:nvSpPr>
          <p:cNvPr id="24580" name="Titre 1"/>
          <p:cNvSpPr>
            <a:spLocks noGrp="1"/>
          </p:cNvSpPr>
          <p:nvPr>
            <p:ph type="title"/>
          </p:nvPr>
        </p:nvSpPr>
        <p:spPr>
          <a:xfrm>
            <a:off x="436563" y="76200"/>
            <a:ext cx="8402637" cy="685800"/>
          </a:xfrm>
        </p:spPr>
        <p:txBody>
          <a:bodyPr/>
          <a:lstStyle/>
          <a:p>
            <a:r>
              <a:rPr sz="3200" b="1" smtClean="0">
                <a:solidFill>
                  <a:srgbClr val="000000"/>
                </a:solidFill>
              </a:rPr>
              <a:t>Onglet [Model] : 1- Edition d’un arbre DEXi</a:t>
            </a:r>
          </a:p>
        </p:txBody>
      </p:sp>
      <p:grpSp>
        <p:nvGrpSpPr>
          <p:cNvPr id="2" name="Groupe 1"/>
          <p:cNvGrpSpPr>
            <a:grpSpLocks/>
          </p:cNvGrpSpPr>
          <p:nvPr/>
        </p:nvGrpSpPr>
        <p:grpSpPr bwMode="auto">
          <a:xfrm>
            <a:off x="2790825" y="1116013"/>
            <a:ext cx="6254750" cy="1357312"/>
            <a:chOff x="2790825" y="1116013"/>
            <a:chExt cx="6254750" cy="1357312"/>
          </a:xfrm>
        </p:grpSpPr>
        <p:sp>
          <p:nvSpPr>
            <p:cNvPr id="8" name="Rectangle à coins arrondis 7"/>
            <p:cNvSpPr/>
            <p:nvPr/>
          </p:nvSpPr>
          <p:spPr>
            <a:xfrm>
              <a:off x="2790825" y="2220913"/>
              <a:ext cx="250825" cy="25241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41" name="Connecteur droit avec flèche 40"/>
            <p:cNvCxnSpPr>
              <a:stCxn id="65" idx="1"/>
              <a:endCxn id="8" idx="3"/>
            </p:cNvCxnSpPr>
            <p:nvPr/>
          </p:nvCxnSpPr>
          <p:spPr>
            <a:xfrm flipH="1">
              <a:off x="3041650" y="1427163"/>
              <a:ext cx="2898775" cy="9191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598" name="Groupe 35"/>
            <p:cNvGrpSpPr>
              <a:grpSpLocks/>
            </p:cNvGrpSpPr>
            <p:nvPr/>
          </p:nvGrpSpPr>
          <p:grpSpPr bwMode="auto">
            <a:xfrm>
              <a:off x="5940425" y="1116013"/>
              <a:ext cx="3105150" cy="622300"/>
              <a:chOff x="5940153" y="1116239"/>
              <a:chExt cx="3106119" cy="621305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5940153" y="1117823"/>
                <a:ext cx="3106119" cy="61972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fr-FR" b="1" dirty="0">
                    <a:solidFill>
                      <a:srgbClr val="000000"/>
                    </a:solidFill>
                  </a:rPr>
                  <a:t> Ajout d’un critère </a:t>
                </a:r>
                <a:endParaRPr lang="fr-FR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24600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55460" t="47249" r="42874" b="49754"/>
              <a:stretch>
                <a:fillRect/>
              </a:stretch>
            </p:blipFill>
            <p:spPr bwMode="auto">
              <a:xfrm>
                <a:off x="8493298" y="1116239"/>
                <a:ext cx="540009" cy="60679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</p:grpSp>
      </p:grpSp>
      <p:grpSp>
        <p:nvGrpSpPr>
          <p:cNvPr id="3" name="Groupe 2"/>
          <p:cNvGrpSpPr>
            <a:grpSpLocks/>
          </p:cNvGrpSpPr>
          <p:nvPr/>
        </p:nvGrpSpPr>
        <p:grpSpPr bwMode="auto">
          <a:xfrm>
            <a:off x="2790825" y="1792288"/>
            <a:ext cx="6254750" cy="958850"/>
            <a:chOff x="2790825" y="1792288"/>
            <a:chExt cx="6254750" cy="958850"/>
          </a:xfrm>
        </p:grpSpPr>
        <p:cxnSp>
          <p:nvCxnSpPr>
            <p:cNvPr id="22" name="Connecteur droit avec flèche 21"/>
            <p:cNvCxnSpPr>
              <a:stCxn id="21" idx="1"/>
            </p:cNvCxnSpPr>
            <p:nvPr/>
          </p:nvCxnSpPr>
          <p:spPr>
            <a:xfrm flipH="1">
              <a:off x="3041650" y="2101850"/>
              <a:ext cx="2898775" cy="56197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à coins arrondis 67"/>
            <p:cNvSpPr/>
            <p:nvPr/>
          </p:nvSpPr>
          <p:spPr>
            <a:xfrm>
              <a:off x="2790825" y="2498725"/>
              <a:ext cx="250825" cy="252413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grpSp>
          <p:nvGrpSpPr>
            <p:cNvPr id="24593" name="Groupe 36"/>
            <p:cNvGrpSpPr>
              <a:grpSpLocks/>
            </p:cNvGrpSpPr>
            <p:nvPr/>
          </p:nvGrpSpPr>
          <p:grpSpPr bwMode="auto">
            <a:xfrm>
              <a:off x="5940425" y="1792288"/>
              <a:ext cx="3105150" cy="620712"/>
              <a:chOff x="5940152" y="1792783"/>
              <a:chExt cx="3106119" cy="619490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5940152" y="1792783"/>
                <a:ext cx="3106119" cy="61949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fr-FR" b="1" dirty="0">
                    <a:solidFill>
                      <a:srgbClr val="000000"/>
                    </a:solidFill>
                  </a:rPr>
                  <a:t>Suppression d’un critère</a:t>
                </a:r>
              </a:p>
            </p:txBody>
          </p:sp>
          <p:pic>
            <p:nvPicPr>
              <p:cNvPr id="24595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55006" t="49580" r="42998" b="47227"/>
              <a:stretch>
                <a:fillRect/>
              </a:stretch>
            </p:blipFill>
            <p:spPr bwMode="auto">
              <a:xfrm>
                <a:off x="8478784" y="1847424"/>
                <a:ext cx="552974" cy="55297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</p:grpSp>
      </p:grpSp>
      <p:grpSp>
        <p:nvGrpSpPr>
          <p:cNvPr id="9" name="Groupe 8"/>
          <p:cNvGrpSpPr>
            <a:grpSpLocks/>
          </p:cNvGrpSpPr>
          <p:nvPr/>
        </p:nvGrpSpPr>
        <p:grpSpPr bwMode="auto">
          <a:xfrm>
            <a:off x="5508625" y="2220913"/>
            <a:ext cx="3551238" cy="1352550"/>
            <a:chOff x="5508625" y="2220913"/>
            <a:chExt cx="3551238" cy="1352102"/>
          </a:xfrm>
        </p:grpSpPr>
        <p:sp>
          <p:nvSpPr>
            <p:cNvPr id="79" name="Rectangle 78"/>
            <p:cNvSpPr/>
            <p:nvPr/>
          </p:nvSpPr>
          <p:spPr>
            <a:xfrm>
              <a:off x="5954713" y="2741441"/>
              <a:ext cx="3105150" cy="83157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b="1" dirty="0">
                  <a:solidFill>
                    <a:srgbClr val="000000"/>
                  </a:solidFill>
                </a:rPr>
                <a:t>Edition de l’intitulé et description succincte du critère</a:t>
              </a:r>
            </a:p>
          </p:txBody>
        </p:sp>
        <p:cxnSp>
          <p:nvCxnSpPr>
            <p:cNvPr id="82" name="Connecteur droit avec flèche 81"/>
            <p:cNvCxnSpPr>
              <a:stCxn id="79" idx="1"/>
            </p:cNvCxnSpPr>
            <p:nvPr/>
          </p:nvCxnSpPr>
          <p:spPr>
            <a:xfrm flipH="1" flipV="1">
              <a:off x="5768975" y="2790636"/>
              <a:ext cx="185738" cy="36659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Parenthèse fermante 39"/>
            <p:cNvSpPr/>
            <p:nvPr/>
          </p:nvSpPr>
          <p:spPr>
            <a:xfrm>
              <a:off x="5508625" y="2220913"/>
              <a:ext cx="260350" cy="1141034"/>
            </a:xfrm>
            <a:prstGeom prst="rightBracket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5" name="Groupe 4"/>
          <p:cNvGrpSpPr>
            <a:grpSpLocks/>
          </p:cNvGrpSpPr>
          <p:nvPr/>
        </p:nvGrpSpPr>
        <p:grpSpPr bwMode="auto">
          <a:xfrm>
            <a:off x="1236663" y="2814638"/>
            <a:ext cx="3106737" cy="3371850"/>
            <a:chOff x="1236663" y="2814638"/>
            <a:chExt cx="3106737" cy="3371850"/>
          </a:xfrm>
        </p:grpSpPr>
        <p:sp>
          <p:nvSpPr>
            <p:cNvPr id="88" name="Rectangle à coins arrondis 87"/>
            <p:cNvSpPr/>
            <p:nvPr/>
          </p:nvSpPr>
          <p:spPr>
            <a:xfrm>
              <a:off x="2790825" y="2814638"/>
              <a:ext cx="250825" cy="1119187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236663" y="5567363"/>
              <a:ext cx="3106737" cy="61912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fr-FR" b="1" dirty="0">
                  <a:solidFill>
                    <a:srgbClr val="000000"/>
                  </a:solidFill>
                </a:rPr>
                <a:t>Fonctions d’édition classiques : couper / copier/coller</a:t>
              </a:r>
            </a:p>
          </p:txBody>
        </p:sp>
        <p:cxnSp>
          <p:nvCxnSpPr>
            <p:cNvPr id="92" name="Connecteur droit avec flèche 91"/>
            <p:cNvCxnSpPr>
              <a:stCxn id="90" idx="0"/>
            </p:cNvCxnSpPr>
            <p:nvPr/>
          </p:nvCxnSpPr>
          <p:spPr>
            <a:xfrm flipV="1">
              <a:off x="2790825" y="3933825"/>
              <a:ext cx="26988" cy="163353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7E78DB-593E-439A-A2B5-C7D7DAF1DB18}" type="slidenum">
              <a:rPr smtClean="0"/>
              <a:pPr>
                <a:defRPr/>
              </a:pPr>
              <a:t>11</a:t>
            </a:fld>
            <a:endParaRPr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36563" y="76200"/>
            <a:ext cx="8402637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sz="3200" b="1" dirty="0" smtClean="0">
                <a:solidFill>
                  <a:srgbClr val="000000"/>
                </a:solidFill>
              </a:rPr>
              <a:t>Onglet [Model] : 2- Edition des échelles de classes</a:t>
            </a:r>
            <a:endParaRPr sz="3200" b="1" dirty="0">
              <a:solidFill>
                <a:srgbClr val="000000"/>
              </a:solidFill>
            </a:endParaRP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2" cstate="print"/>
          <a:srcRect l="21217" t="18806" r="20264" b="11269"/>
          <a:stretch>
            <a:fillRect/>
          </a:stretch>
        </p:blipFill>
        <p:spPr bwMode="auto">
          <a:xfrm>
            <a:off x="107950" y="1052513"/>
            <a:ext cx="7343775" cy="548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520950" y="3429000"/>
            <a:ext cx="4265613" cy="28082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427538" y="2133600"/>
            <a:ext cx="4716462" cy="4746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>
                <a:solidFill>
                  <a:srgbClr val="000000"/>
                </a:solidFill>
              </a:rPr>
              <a:t>Edition/modification  d’une échelle de classes</a:t>
            </a:r>
          </a:p>
        </p:txBody>
      </p:sp>
      <p:cxnSp>
        <p:nvCxnSpPr>
          <p:cNvPr id="10" name="Connecteur droit avec flèche 9"/>
          <p:cNvCxnSpPr>
            <a:stCxn id="9" idx="1"/>
          </p:cNvCxnSpPr>
          <p:nvPr/>
        </p:nvCxnSpPr>
        <p:spPr>
          <a:xfrm flipH="1">
            <a:off x="2663825" y="2370138"/>
            <a:ext cx="1763713" cy="5365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à coins arrondis 10"/>
          <p:cNvSpPr/>
          <p:nvPr/>
        </p:nvSpPr>
        <p:spPr>
          <a:xfrm>
            <a:off x="2520950" y="2889250"/>
            <a:ext cx="395288" cy="3952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20" name="Connecteur droit avec flèche 19"/>
          <p:cNvCxnSpPr>
            <a:stCxn id="9" idx="1"/>
          </p:cNvCxnSpPr>
          <p:nvPr/>
        </p:nvCxnSpPr>
        <p:spPr>
          <a:xfrm flipH="1">
            <a:off x="4067175" y="2370138"/>
            <a:ext cx="360363" cy="91440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/>
          <p:cNvGrpSpPr>
            <a:grpSpLocks/>
          </p:cNvGrpSpPr>
          <p:nvPr/>
        </p:nvGrpSpPr>
        <p:grpSpPr bwMode="auto">
          <a:xfrm>
            <a:off x="6499225" y="3795713"/>
            <a:ext cx="2644775" cy="615950"/>
            <a:chOff x="6499225" y="3795713"/>
            <a:chExt cx="2644775" cy="615950"/>
          </a:xfrm>
        </p:grpSpPr>
        <p:cxnSp>
          <p:nvCxnSpPr>
            <p:cNvPr id="23" name="Connecteur droit avec flèche 22"/>
            <p:cNvCxnSpPr/>
            <p:nvPr/>
          </p:nvCxnSpPr>
          <p:spPr>
            <a:xfrm flipH="1">
              <a:off x="6638925" y="4076700"/>
              <a:ext cx="37465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7013575" y="3795713"/>
              <a:ext cx="2130425" cy="5699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fr-FR" b="1" dirty="0">
                  <a:solidFill>
                    <a:srgbClr val="000000"/>
                  </a:solidFill>
                </a:rPr>
                <a:t>Ajouter/Supprimer  une classe</a:t>
              </a:r>
            </a:p>
          </p:txBody>
        </p:sp>
        <p:sp>
          <p:nvSpPr>
            <p:cNvPr id="28" name="Rectangle à coins arrondis 27"/>
            <p:cNvSpPr/>
            <p:nvPr/>
          </p:nvSpPr>
          <p:spPr>
            <a:xfrm>
              <a:off x="6499225" y="4016375"/>
              <a:ext cx="198438" cy="39528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3" name="Groupe 2"/>
          <p:cNvGrpSpPr>
            <a:grpSpLocks/>
          </p:cNvGrpSpPr>
          <p:nvPr/>
        </p:nvGrpSpPr>
        <p:grpSpPr bwMode="auto">
          <a:xfrm>
            <a:off x="6502400" y="4430713"/>
            <a:ext cx="2616200" cy="569912"/>
            <a:chOff x="6502400" y="4430713"/>
            <a:chExt cx="2616200" cy="569912"/>
          </a:xfrm>
        </p:grpSpPr>
        <p:sp>
          <p:nvSpPr>
            <p:cNvPr id="29" name="Rectangle 28"/>
            <p:cNvSpPr/>
            <p:nvPr/>
          </p:nvSpPr>
          <p:spPr>
            <a:xfrm>
              <a:off x="6989763" y="4430713"/>
              <a:ext cx="2128837" cy="5699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fr-FR" b="1" dirty="0">
                  <a:solidFill>
                    <a:srgbClr val="000000"/>
                  </a:solidFill>
                </a:rPr>
                <a:t>Modifier l’intitulé des classes</a:t>
              </a:r>
            </a:p>
          </p:txBody>
        </p:sp>
        <p:sp>
          <p:nvSpPr>
            <p:cNvPr id="30" name="Rectangle à coins arrondis 29"/>
            <p:cNvSpPr/>
            <p:nvPr/>
          </p:nvSpPr>
          <p:spPr>
            <a:xfrm>
              <a:off x="6502400" y="4487863"/>
              <a:ext cx="195263" cy="22701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31" name="Connecteur droit avec flèche 30"/>
            <p:cNvCxnSpPr/>
            <p:nvPr/>
          </p:nvCxnSpPr>
          <p:spPr>
            <a:xfrm flipH="1">
              <a:off x="6697663" y="4602163"/>
              <a:ext cx="315912" cy="47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 6"/>
          <p:cNvGrpSpPr>
            <a:grpSpLocks/>
          </p:cNvGrpSpPr>
          <p:nvPr/>
        </p:nvGrpSpPr>
        <p:grpSpPr bwMode="auto">
          <a:xfrm>
            <a:off x="6502400" y="4757738"/>
            <a:ext cx="2641600" cy="1192212"/>
            <a:chOff x="6502400" y="4757738"/>
            <a:chExt cx="2641600" cy="1192212"/>
          </a:xfrm>
        </p:grpSpPr>
        <p:sp>
          <p:nvSpPr>
            <p:cNvPr id="33" name="Rectangle 32"/>
            <p:cNvSpPr/>
            <p:nvPr/>
          </p:nvSpPr>
          <p:spPr>
            <a:xfrm>
              <a:off x="6875463" y="5157788"/>
              <a:ext cx="2268537" cy="79216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fr-FR" sz="1600" b="1" dirty="0">
                  <a:solidFill>
                    <a:srgbClr val="000000"/>
                  </a:solidFill>
                </a:rPr>
                <a:t>Indiquer la connotation  +/- d’une classe</a:t>
              </a:r>
            </a:p>
          </p:txBody>
        </p:sp>
        <p:sp>
          <p:nvSpPr>
            <p:cNvPr id="36" name="Rectangle à coins arrondis 35"/>
            <p:cNvSpPr/>
            <p:nvPr/>
          </p:nvSpPr>
          <p:spPr>
            <a:xfrm>
              <a:off x="6502400" y="4757738"/>
              <a:ext cx="234950" cy="61595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37" name="Connecteur droit avec flèche 36"/>
            <p:cNvCxnSpPr>
              <a:stCxn id="33" idx="1"/>
              <a:endCxn id="36" idx="3"/>
            </p:cNvCxnSpPr>
            <p:nvPr/>
          </p:nvCxnSpPr>
          <p:spPr>
            <a:xfrm flipH="1" flipV="1">
              <a:off x="6737350" y="5065713"/>
              <a:ext cx="138113" cy="4873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643" name="Groupe 40"/>
          <p:cNvGrpSpPr>
            <a:grpSpLocks/>
          </p:cNvGrpSpPr>
          <p:nvPr/>
        </p:nvGrpSpPr>
        <p:grpSpPr bwMode="auto">
          <a:xfrm>
            <a:off x="3175" y="5310188"/>
            <a:ext cx="5976938" cy="1547812"/>
            <a:chOff x="3515" y="5309439"/>
            <a:chExt cx="5976664" cy="1548561"/>
          </a:xfrm>
        </p:grpSpPr>
        <p:sp>
          <p:nvSpPr>
            <p:cNvPr id="39" name="Rectangle 38"/>
            <p:cNvSpPr/>
            <p:nvPr/>
          </p:nvSpPr>
          <p:spPr>
            <a:xfrm>
              <a:off x="3515" y="5309439"/>
              <a:ext cx="5976664" cy="15485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dirty="0">
                  <a:solidFill>
                    <a:srgbClr val="000000"/>
                  </a:solidFill>
                </a:rPr>
                <a:t>	Entrer les classes dans </a:t>
              </a:r>
              <a:r>
                <a:rPr lang="fr-FR" dirty="0" err="1">
                  <a:solidFill>
                    <a:srgbClr val="000000"/>
                  </a:solidFill>
                </a:rPr>
                <a:t>DEXi</a:t>
              </a:r>
              <a:r>
                <a:rPr lang="fr-FR" dirty="0">
                  <a:solidFill>
                    <a:srgbClr val="000000"/>
                  </a:solidFill>
                </a:rPr>
                <a:t> de la plus mauvaise valeur à la meilleure.</a:t>
              </a:r>
            </a:p>
          </p:txBody>
        </p:sp>
        <p:pic>
          <p:nvPicPr>
            <p:cNvPr id="25616" name="Picture 5" descr="http://www.orthorisq.fr/rc/fr/orthorisq/nws/News/2011/20111126-112828-274/src/nws_summary/fr/attention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5369" y="5632954"/>
              <a:ext cx="970247" cy="854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" name="Rectangle 39"/>
          <p:cNvSpPr/>
          <p:nvPr/>
        </p:nvSpPr>
        <p:spPr>
          <a:xfrm>
            <a:off x="1403350" y="5553075"/>
            <a:ext cx="4392613" cy="1116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 cstate="print"/>
          <a:srcRect l="29202" t="14548" r="11188" b="11279"/>
          <a:stretch>
            <a:fillRect/>
          </a:stretch>
        </p:blipFill>
        <p:spPr bwMode="auto">
          <a:xfrm>
            <a:off x="101600" y="1068388"/>
            <a:ext cx="6773863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92362B-6692-41E3-ADF6-D81B010C6902}" type="slidenum">
              <a:rPr smtClean="0"/>
              <a:pPr>
                <a:defRPr/>
              </a:pPr>
              <a:t>12</a:t>
            </a:fld>
            <a:endParaRPr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36563" y="76200"/>
            <a:ext cx="8402637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sz="3200" b="1" dirty="0" smtClean="0">
                <a:solidFill>
                  <a:srgbClr val="000000"/>
                </a:solidFill>
              </a:rPr>
              <a:t>Onglet [Model] : 3- Edition des fonctions d‘utilité</a:t>
            </a:r>
            <a:endParaRPr sz="3200" b="1" dirty="0">
              <a:solidFill>
                <a:srgbClr val="000000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3460750" y="3117850"/>
            <a:ext cx="179388" cy="1984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211638" y="2133600"/>
            <a:ext cx="4824412" cy="6937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>
                <a:solidFill>
                  <a:srgbClr val="000000"/>
                </a:solidFill>
              </a:rPr>
              <a:t>2- Edition/modification de la fonction d’utilité</a:t>
            </a:r>
          </a:p>
          <a:p>
            <a:pPr>
              <a:defRPr/>
            </a:pPr>
            <a:r>
              <a:rPr lang="fr-FR" b="1" dirty="0">
                <a:solidFill>
                  <a:srgbClr val="000000"/>
                </a:solidFill>
              </a:rPr>
              <a:t>associée</a:t>
            </a:r>
          </a:p>
        </p:txBody>
      </p:sp>
      <p:cxnSp>
        <p:nvCxnSpPr>
          <p:cNvPr id="9" name="Connecteur droit avec flèche 8"/>
          <p:cNvCxnSpPr>
            <a:stCxn id="8" idx="1"/>
          </p:cNvCxnSpPr>
          <p:nvPr/>
        </p:nvCxnSpPr>
        <p:spPr>
          <a:xfrm flipH="1">
            <a:off x="3489325" y="2479675"/>
            <a:ext cx="722313" cy="609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stCxn id="8" idx="1"/>
          </p:cNvCxnSpPr>
          <p:nvPr/>
        </p:nvCxnSpPr>
        <p:spPr>
          <a:xfrm>
            <a:off x="4211638" y="2479675"/>
            <a:ext cx="0" cy="100330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195513" y="3508375"/>
            <a:ext cx="4681537" cy="2827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26634" name="Groupe 1"/>
          <p:cNvGrpSpPr>
            <a:grpSpLocks/>
          </p:cNvGrpSpPr>
          <p:nvPr/>
        </p:nvGrpSpPr>
        <p:grpSpPr bwMode="auto">
          <a:xfrm>
            <a:off x="684213" y="1247775"/>
            <a:ext cx="8037512" cy="1870075"/>
            <a:chOff x="684213" y="1247775"/>
            <a:chExt cx="8037512" cy="1870075"/>
          </a:xfrm>
        </p:grpSpPr>
        <p:cxnSp>
          <p:nvCxnSpPr>
            <p:cNvPr id="15" name="Connecteur droit avec flèche 14"/>
            <p:cNvCxnSpPr/>
            <p:nvPr/>
          </p:nvCxnSpPr>
          <p:spPr>
            <a:xfrm flipH="1">
              <a:off x="1979613" y="1484313"/>
              <a:ext cx="2016125" cy="16049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4005263" y="1247775"/>
              <a:ext cx="4716462" cy="474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fr-FR" b="1" dirty="0">
                  <a:solidFill>
                    <a:srgbClr val="000000"/>
                  </a:solidFill>
                </a:rPr>
                <a:t>1- Sélection du critère agrégé souhaité </a:t>
              </a:r>
            </a:p>
          </p:txBody>
        </p:sp>
        <p:sp>
          <p:nvSpPr>
            <p:cNvPr id="32" name="Rectangle à coins arrondis 31"/>
            <p:cNvSpPr/>
            <p:nvPr/>
          </p:nvSpPr>
          <p:spPr>
            <a:xfrm>
              <a:off x="684213" y="2949575"/>
              <a:ext cx="1295400" cy="16827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3" cstate="print"/>
          <a:srcRect l="32910" t="25397" r="25452" b="34251"/>
          <a:stretch>
            <a:fillRect/>
          </a:stretch>
        </p:blipFill>
        <p:spPr bwMode="auto">
          <a:xfrm>
            <a:off x="22225" y="2690813"/>
            <a:ext cx="6435725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FF4963-1463-4843-9A69-3DC85C244C81}" type="slidenum">
              <a:rPr smtClean="0"/>
              <a:pPr>
                <a:defRPr/>
              </a:pPr>
              <a:t>13</a:t>
            </a:fld>
            <a:endParaRPr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36563" y="76200"/>
            <a:ext cx="8402637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sz="3200" b="1" dirty="0" smtClean="0">
                <a:solidFill>
                  <a:srgbClr val="000000"/>
                </a:solidFill>
              </a:rPr>
              <a:t>Onglet [Model] : 3- Edition des fonctions d‘utilité</a:t>
            </a:r>
            <a:endParaRPr sz="3200" b="1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981075"/>
            <a:ext cx="7488238" cy="503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>
                <a:solidFill>
                  <a:srgbClr val="000000"/>
                </a:solidFill>
              </a:rPr>
              <a:t>Présentation d’un table de contingence</a:t>
            </a:r>
          </a:p>
        </p:txBody>
      </p:sp>
      <p:grpSp>
        <p:nvGrpSpPr>
          <p:cNvPr id="6" name="Groupe 5"/>
          <p:cNvGrpSpPr>
            <a:grpSpLocks/>
          </p:cNvGrpSpPr>
          <p:nvPr/>
        </p:nvGrpSpPr>
        <p:grpSpPr bwMode="auto">
          <a:xfrm>
            <a:off x="3924300" y="1766888"/>
            <a:ext cx="2611438" cy="1785937"/>
            <a:chOff x="3924300" y="1766888"/>
            <a:chExt cx="2611438" cy="1785937"/>
          </a:xfrm>
        </p:grpSpPr>
        <p:sp>
          <p:nvSpPr>
            <p:cNvPr id="29" name="Rectangle 28"/>
            <p:cNvSpPr/>
            <p:nvPr/>
          </p:nvSpPr>
          <p:spPr>
            <a:xfrm>
              <a:off x="3924300" y="1766888"/>
              <a:ext cx="2611438" cy="47466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fr-FR" b="1" dirty="0">
                  <a:solidFill>
                    <a:srgbClr val="000000"/>
                  </a:solidFill>
                </a:rPr>
                <a:t>Critère agrégé </a:t>
              </a:r>
              <a:r>
                <a:rPr lang="fr-FR" dirty="0">
                  <a:solidFill>
                    <a:srgbClr val="000000"/>
                  </a:solidFill>
                </a:rPr>
                <a:t>(niveau n)</a:t>
              </a:r>
            </a:p>
          </p:txBody>
        </p:sp>
        <p:sp>
          <p:nvSpPr>
            <p:cNvPr id="30" name="Rectangle à coins arrondis 29"/>
            <p:cNvSpPr/>
            <p:nvPr/>
          </p:nvSpPr>
          <p:spPr>
            <a:xfrm>
              <a:off x="4284663" y="3357563"/>
              <a:ext cx="2016125" cy="19526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31" name="Connecteur droit avec flèche 30"/>
            <p:cNvCxnSpPr>
              <a:stCxn id="29" idx="2"/>
            </p:cNvCxnSpPr>
            <p:nvPr/>
          </p:nvCxnSpPr>
          <p:spPr>
            <a:xfrm flipH="1">
              <a:off x="5013325" y="2241550"/>
              <a:ext cx="217488" cy="11160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e 2"/>
          <p:cNvGrpSpPr>
            <a:grpSpLocks/>
          </p:cNvGrpSpPr>
          <p:nvPr/>
        </p:nvGrpSpPr>
        <p:grpSpPr bwMode="auto">
          <a:xfrm>
            <a:off x="0" y="1751013"/>
            <a:ext cx="4284663" cy="4125912"/>
            <a:chOff x="0" y="1751013"/>
            <a:chExt cx="4284663" cy="4125912"/>
          </a:xfrm>
        </p:grpSpPr>
        <p:sp>
          <p:nvSpPr>
            <p:cNvPr id="11" name="Rectangle 10"/>
            <p:cNvSpPr/>
            <p:nvPr/>
          </p:nvSpPr>
          <p:spPr>
            <a:xfrm>
              <a:off x="0" y="1751013"/>
              <a:ext cx="3187700" cy="4762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fr-FR" b="1" dirty="0">
                  <a:solidFill>
                    <a:srgbClr val="000000"/>
                  </a:solidFill>
                </a:rPr>
                <a:t>Critères à agréger </a:t>
              </a:r>
              <a:r>
                <a:rPr lang="fr-FR" dirty="0">
                  <a:solidFill>
                    <a:srgbClr val="000000"/>
                  </a:solidFill>
                </a:rPr>
                <a:t>(niveau n-1)</a:t>
              </a:r>
            </a:p>
          </p:txBody>
        </p:sp>
        <p:sp>
          <p:nvSpPr>
            <p:cNvPr id="12" name="Rectangle à coins arrondis 11"/>
            <p:cNvSpPr/>
            <p:nvPr/>
          </p:nvSpPr>
          <p:spPr>
            <a:xfrm>
              <a:off x="301625" y="3360738"/>
              <a:ext cx="1963738" cy="20796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5" name="Rectangle à coins arrondis 14"/>
            <p:cNvSpPr/>
            <p:nvPr/>
          </p:nvSpPr>
          <p:spPr>
            <a:xfrm>
              <a:off x="2251075" y="3357563"/>
              <a:ext cx="2033588" cy="19526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18" name="Connecteur droit avec flèche 17"/>
            <p:cNvCxnSpPr>
              <a:stCxn id="11" idx="2"/>
            </p:cNvCxnSpPr>
            <p:nvPr/>
          </p:nvCxnSpPr>
          <p:spPr>
            <a:xfrm flipH="1">
              <a:off x="1284288" y="2227263"/>
              <a:ext cx="309562" cy="11303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>
              <a:stCxn id="11" idx="2"/>
            </p:cNvCxnSpPr>
            <p:nvPr/>
          </p:nvCxnSpPr>
          <p:spPr>
            <a:xfrm>
              <a:off x="1593850" y="2227263"/>
              <a:ext cx="1465263" cy="11303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713" name="Rectangle 72712"/>
            <p:cNvSpPr/>
            <p:nvPr/>
          </p:nvSpPr>
          <p:spPr>
            <a:xfrm>
              <a:off x="301625" y="3573463"/>
              <a:ext cx="3983038" cy="2303462"/>
            </a:xfrm>
            <a:prstGeom prst="rect">
              <a:avLst/>
            </a:prstGeom>
            <a:solidFill>
              <a:srgbClr val="FF0000">
                <a:alpha val="9000"/>
              </a:srgb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8" name="Groupe 7"/>
          <p:cNvGrpSpPr>
            <a:grpSpLocks/>
          </p:cNvGrpSpPr>
          <p:nvPr/>
        </p:nvGrpSpPr>
        <p:grpSpPr bwMode="auto">
          <a:xfrm>
            <a:off x="138113" y="3716338"/>
            <a:ext cx="8977312" cy="2379662"/>
            <a:chOff x="138113" y="3716338"/>
            <a:chExt cx="8977312" cy="2379662"/>
          </a:xfrm>
        </p:grpSpPr>
        <p:cxnSp>
          <p:nvCxnSpPr>
            <p:cNvPr id="42" name="Connecteur droit avec flèche 41"/>
            <p:cNvCxnSpPr/>
            <p:nvPr/>
          </p:nvCxnSpPr>
          <p:spPr>
            <a:xfrm flipH="1">
              <a:off x="4057650" y="4689475"/>
              <a:ext cx="2478088" cy="1793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6443663" y="3716338"/>
              <a:ext cx="2671762" cy="19446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fr-FR" b="1" dirty="0" err="1">
                  <a:solidFill>
                    <a:srgbClr val="000000"/>
                  </a:solidFill>
                </a:rPr>
                <a:t>DEXi</a:t>
              </a:r>
              <a:r>
                <a:rPr lang="fr-FR" b="1" dirty="0">
                  <a:solidFill>
                    <a:srgbClr val="000000"/>
                  </a:solidFill>
                </a:rPr>
                <a:t> confronte l’ensemble des classes appartenant aux critères à agréger :</a:t>
              </a:r>
            </a:p>
            <a:p>
              <a:pPr>
                <a:defRPr/>
              </a:pPr>
              <a:endParaRPr lang="fr-FR" b="1" dirty="0">
                <a:solidFill>
                  <a:srgbClr val="000000"/>
                </a:solidFill>
              </a:endParaRPr>
            </a:p>
            <a:p>
              <a:pPr>
                <a:defRPr/>
              </a:pPr>
              <a:r>
                <a:rPr lang="fr-FR" b="1" dirty="0">
                  <a:solidFill>
                    <a:srgbClr val="000000"/>
                  </a:solidFill>
                </a:rPr>
                <a:t>2 critères ayant 4 et 3 classes = 12 combinaisons possibles (4x3)</a:t>
              </a:r>
              <a:endParaRPr lang="fr-FR" dirty="0">
                <a:solidFill>
                  <a:srgbClr val="000000"/>
                </a:solidFill>
              </a:endParaRPr>
            </a:p>
          </p:txBody>
        </p:sp>
        <p:cxnSp>
          <p:nvCxnSpPr>
            <p:cNvPr id="46" name="Connecteur droit avec flèche 45"/>
            <p:cNvCxnSpPr>
              <a:stCxn id="45" idx="1"/>
            </p:cNvCxnSpPr>
            <p:nvPr/>
          </p:nvCxnSpPr>
          <p:spPr>
            <a:xfrm flipH="1">
              <a:off x="827088" y="4689475"/>
              <a:ext cx="5616575" cy="140335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dash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à coins arrondis 49"/>
            <p:cNvSpPr/>
            <p:nvPr/>
          </p:nvSpPr>
          <p:spPr>
            <a:xfrm>
              <a:off x="138113" y="5888038"/>
              <a:ext cx="719137" cy="20796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cxnSp>
        <p:nvCxnSpPr>
          <p:cNvPr id="20" name="Connecteur droit avec flèche 19"/>
          <p:cNvCxnSpPr/>
          <p:nvPr/>
        </p:nvCxnSpPr>
        <p:spPr>
          <a:xfrm flipH="1" flipV="1">
            <a:off x="6300788" y="5989638"/>
            <a:ext cx="395287" cy="31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658" name="Groupe 8"/>
          <p:cNvGrpSpPr>
            <a:grpSpLocks/>
          </p:cNvGrpSpPr>
          <p:nvPr/>
        </p:nvGrpSpPr>
        <p:grpSpPr bwMode="auto">
          <a:xfrm>
            <a:off x="2325688" y="5888038"/>
            <a:ext cx="6789737" cy="854075"/>
            <a:chOff x="2325688" y="5888038"/>
            <a:chExt cx="6789737" cy="854075"/>
          </a:xfrm>
        </p:grpSpPr>
        <p:sp>
          <p:nvSpPr>
            <p:cNvPr id="2" name="Rectangle 1"/>
            <p:cNvSpPr/>
            <p:nvPr/>
          </p:nvSpPr>
          <p:spPr>
            <a:xfrm>
              <a:off x="2325688" y="5888038"/>
              <a:ext cx="3975100" cy="20478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696075" y="5888038"/>
              <a:ext cx="2419350" cy="8540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fr-FR" dirty="0">
                  <a:solidFill>
                    <a:srgbClr val="000000"/>
                  </a:solidFill>
                </a:rPr>
                <a:t>Nb d’occurrences des classes du critère agrégé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3" cstate="print"/>
          <a:srcRect l="32910" t="24719" r="24825" b="33960"/>
          <a:stretch>
            <a:fillRect/>
          </a:stretch>
        </p:blipFill>
        <p:spPr bwMode="auto">
          <a:xfrm>
            <a:off x="-19050" y="2457450"/>
            <a:ext cx="6478588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C98428-0296-406C-91A8-19A6C239BE77}" type="slidenum">
              <a:rPr smtClean="0"/>
              <a:pPr>
                <a:defRPr/>
              </a:pPr>
              <a:t>14</a:t>
            </a:fld>
            <a:endParaRPr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36563" y="76200"/>
            <a:ext cx="8402637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sz="3200" b="1" dirty="0" smtClean="0">
                <a:solidFill>
                  <a:srgbClr val="000000"/>
                </a:solidFill>
              </a:rPr>
              <a:t>Onglet [Model] : 3- Edition des fonctions d‘utilité</a:t>
            </a:r>
            <a:endParaRPr sz="3200" b="1" dirty="0">
              <a:solidFill>
                <a:srgbClr val="000000"/>
              </a:solidFill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 flipH="1">
            <a:off x="6127750" y="3716338"/>
            <a:ext cx="49053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602413" y="3068638"/>
            <a:ext cx="2541587" cy="13684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fr-FR" b="1" dirty="0">
                <a:solidFill>
                  <a:srgbClr val="000000"/>
                </a:solidFill>
              </a:rPr>
              <a:t>Affectation d’une classe ligne par ligne</a:t>
            </a:r>
          </a:p>
          <a:p>
            <a:pPr>
              <a:defRPr/>
            </a:pPr>
            <a:endParaRPr lang="fr-FR" b="1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fr-FR" sz="1600" b="1" dirty="0">
                <a:solidFill>
                  <a:srgbClr val="000000"/>
                </a:solidFill>
              </a:rPr>
              <a:t>1 ligne = 1 règle d’agrégation</a:t>
            </a:r>
          </a:p>
        </p:txBody>
      </p:sp>
      <p:cxnSp>
        <p:nvCxnSpPr>
          <p:cNvPr id="32" name="Connecteur droit avec flèche 31"/>
          <p:cNvCxnSpPr/>
          <p:nvPr/>
        </p:nvCxnSpPr>
        <p:spPr>
          <a:xfrm flipH="1">
            <a:off x="6119813" y="3500438"/>
            <a:ext cx="49053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H="1">
            <a:off x="6113463" y="3917950"/>
            <a:ext cx="49053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flipH="1">
            <a:off x="6127750" y="4119563"/>
            <a:ext cx="49053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e 5"/>
          <p:cNvGrpSpPr>
            <a:grpSpLocks/>
          </p:cNvGrpSpPr>
          <p:nvPr/>
        </p:nvGrpSpPr>
        <p:grpSpPr bwMode="auto">
          <a:xfrm>
            <a:off x="1704975" y="2781300"/>
            <a:ext cx="7439025" cy="3816350"/>
            <a:chOff x="1704975" y="2781300"/>
            <a:chExt cx="7439025" cy="3816350"/>
          </a:xfrm>
        </p:grpSpPr>
        <p:grpSp>
          <p:nvGrpSpPr>
            <p:cNvPr id="28685" name="Groupe 1"/>
            <p:cNvGrpSpPr>
              <a:grpSpLocks/>
            </p:cNvGrpSpPr>
            <p:nvPr/>
          </p:nvGrpSpPr>
          <p:grpSpPr bwMode="auto">
            <a:xfrm>
              <a:off x="1704975" y="2781300"/>
              <a:ext cx="7439025" cy="2663825"/>
              <a:chOff x="1704975" y="2781300"/>
              <a:chExt cx="7439025" cy="2663825"/>
            </a:xfrm>
          </p:grpSpPr>
          <p:cxnSp>
            <p:nvCxnSpPr>
              <p:cNvPr id="34" name="Connecteur droit avec flèche 33"/>
              <p:cNvCxnSpPr>
                <a:stCxn id="38" idx="1"/>
              </p:cNvCxnSpPr>
              <p:nvPr/>
            </p:nvCxnSpPr>
            <p:spPr>
              <a:xfrm flipH="1" flipV="1">
                <a:off x="1979613" y="3198813"/>
                <a:ext cx="4589462" cy="185737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Ellipse 15"/>
              <p:cNvSpPr/>
              <p:nvPr/>
            </p:nvSpPr>
            <p:spPr>
              <a:xfrm>
                <a:off x="1704975" y="2781300"/>
                <a:ext cx="433388" cy="417513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6569075" y="4667250"/>
                <a:ext cx="2574925" cy="77787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fr-FR" b="1" u="sng" dirty="0">
                    <a:solidFill>
                      <a:srgbClr val="000000"/>
                    </a:solidFill>
                  </a:rPr>
                  <a:t>Option 1 : </a:t>
                </a:r>
                <a:r>
                  <a:rPr lang="fr-FR" dirty="0">
                    <a:solidFill>
                      <a:srgbClr val="000000"/>
                    </a:solidFill>
                  </a:rPr>
                  <a:t>avec la souris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6575425" y="5635625"/>
              <a:ext cx="2568575" cy="9620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fr-FR" b="1" u="sng" dirty="0">
                  <a:solidFill>
                    <a:srgbClr val="000000"/>
                  </a:solidFill>
                </a:rPr>
                <a:t>Option 2 : </a:t>
              </a:r>
              <a:r>
                <a:rPr lang="fr-FR" dirty="0">
                  <a:solidFill>
                    <a:srgbClr val="000000"/>
                  </a:solidFill>
                </a:rPr>
                <a:t>avec le clavier (1=</a:t>
              </a:r>
              <a:r>
                <a:rPr lang="fr-FR" dirty="0">
                  <a:solidFill>
                    <a:srgbClr val="076E02"/>
                  </a:solidFill>
                </a:rPr>
                <a:t>Très faible</a:t>
              </a:r>
              <a:r>
                <a:rPr lang="fr-FR" dirty="0">
                  <a:solidFill>
                    <a:srgbClr val="000000"/>
                  </a:solidFill>
                </a:rPr>
                <a:t> ; 2 = </a:t>
              </a:r>
              <a:r>
                <a:rPr lang="fr-FR" dirty="0">
                  <a:solidFill>
                    <a:schemeClr val="accent2">
                      <a:lumMod val="75000"/>
                    </a:schemeClr>
                  </a:solidFill>
                </a:rPr>
                <a:t>Faible à moyen</a:t>
              </a:r>
              <a:r>
                <a:rPr lang="fr-FR" dirty="0">
                  <a:solidFill>
                    <a:srgbClr val="000000"/>
                  </a:solidFill>
                </a:rPr>
                <a:t>…)</a:t>
              </a:r>
            </a:p>
          </p:txBody>
        </p:sp>
      </p:grpSp>
      <p:sp>
        <p:nvSpPr>
          <p:cNvPr id="43" name="Rectangle 42"/>
          <p:cNvSpPr/>
          <p:nvPr/>
        </p:nvSpPr>
        <p:spPr>
          <a:xfrm>
            <a:off x="28575" y="1143000"/>
            <a:ext cx="7488238" cy="917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u="sng" dirty="0">
                <a:solidFill>
                  <a:srgbClr val="000000"/>
                </a:solidFill>
              </a:rPr>
              <a:t>3-1 : Renseignement par la méthode manuelle </a:t>
            </a:r>
          </a:p>
          <a:p>
            <a:pPr>
              <a:defRPr/>
            </a:pPr>
            <a:endParaRPr lang="fr-FR" b="1" u="sng" dirty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q"/>
              <a:defRPr/>
            </a:pPr>
            <a:r>
              <a:rPr lang="fr-FR" b="1" dirty="0">
                <a:solidFill>
                  <a:srgbClr val="000000"/>
                </a:solidFill>
              </a:rPr>
              <a:t>Ligne/ligne</a:t>
            </a:r>
          </a:p>
        </p:txBody>
      </p:sp>
      <p:sp>
        <p:nvSpPr>
          <p:cNvPr id="7" name="Ellipse 6"/>
          <p:cNvSpPr/>
          <p:nvPr/>
        </p:nvSpPr>
        <p:spPr>
          <a:xfrm>
            <a:off x="539750" y="5805488"/>
            <a:ext cx="936625" cy="6111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3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/>
          <p:cNvPicPr>
            <a:picLocks noChangeAspect="1" noChangeArrowheads="1"/>
          </p:cNvPicPr>
          <p:nvPr/>
        </p:nvPicPr>
        <p:blipFill>
          <a:blip r:embed="rId3" cstate="print"/>
          <a:srcRect l="41534" t="34039" r="17725" b="24657"/>
          <a:stretch>
            <a:fillRect/>
          </a:stretch>
        </p:blipFill>
        <p:spPr bwMode="auto">
          <a:xfrm>
            <a:off x="215900" y="2214563"/>
            <a:ext cx="6462713" cy="409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AFC340-D2A1-4B97-9910-ADBE82546969}" type="slidenum">
              <a:rPr smtClean="0"/>
              <a:pPr>
                <a:defRPr/>
              </a:pPr>
              <a:t>15</a:t>
            </a:fld>
            <a:endParaRPr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36563" y="76200"/>
            <a:ext cx="8402637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sz="3200" b="1" dirty="0" smtClean="0">
                <a:solidFill>
                  <a:srgbClr val="000000"/>
                </a:solidFill>
              </a:rPr>
              <a:t>Onglet [Model] : 3- Edition des fonctions d‘utilité</a:t>
            </a:r>
            <a:endParaRPr sz="3200" b="1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575" y="1143000"/>
            <a:ext cx="7488238" cy="917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u="sng" dirty="0">
                <a:solidFill>
                  <a:srgbClr val="000000"/>
                </a:solidFill>
              </a:rPr>
              <a:t>3-1 : Renseignement par la méthode manuelle </a:t>
            </a:r>
          </a:p>
          <a:p>
            <a:pPr>
              <a:defRPr/>
            </a:pPr>
            <a:endParaRPr lang="fr-FR" b="1" u="sng" dirty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q"/>
              <a:defRPr/>
            </a:pPr>
            <a:r>
              <a:rPr lang="fr-FR" b="1" dirty="0">
                <a:solidFill>
                  <a:srgbClr val="000000"/>
                </a:solidFill>
              </a:rPr>
              <a:t>Contrôle des pondérations</a:t>
            </a:r>
          </a:p>
        </p:txBody>
      </p:sp>
      <p:grpSp>
        <p:nvGrpSpPr>
          <p:cNvPr id="29702" name="Groupe 42"/>
          <p:cNvGrpSpPr>
            <a:grpSpLocks/>
          </p:cNvGrpSpPr>
          <p:nvPr/>
        </p:nvGrpSpPr>
        <p:grpSpPr bwMode="auto">
          <a:xfrm>
            <a:off x="2370138" y="2295525"/>
            <a:ext cx="5297487" cy="4048125"/>
            <a:chOff x="2598363" y="3086155"/>
            <a:chExt cx="5298375" cy="4048339"/>
          </a:xfrm>
        </p:grpSpPr>
        <p:sp>
          <p:nvSpPr>
            <p:cNvPr id="25" name="Rectangle 24"/>
            <p:cNvSpPr/>
            <p:nvPr/>
          </p:nvSpPr>
          <p:spPr>
            <a:xfrm>
              <a:off x="2598363" y="5553260"/>
              <a:ext cx="4309197" cy="158123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grpSp>
          <p:nvGrpSpPr>
            <p:cNvPr id="29704" name="Groupe 41"/>
            <p:cNvGrpSpPr>
              <a:grpSpLocks/>
            </p:cNvGrpSpPr>
            <p:nvPr/>
          </p:nvGrpSpPr>
          <p:grpSpPr bwMode="auto">
            <a:xfrm>
              <a:off x="2771413" y="3086155"/>
              <a:ext cx="5125325" cy="2467256"/>
              <a:chOff x="2771413" y="3086155"/>
              <a:chExt cx="5125325" cy="2467256"/>
            </a:xfrm>
          </p:grpSpPr>
          <p:grpSp>
            <p:nvGrpSpPr>
              <p:cNvPr id="29705" name="Groupe 30"/>
              <p:cNvGrpSpPr>
                <a:grpSpLocks/>
              </p:cNvGrpSpPr>
              <p:nvPr/>
            </p:nvGrpSpPr>
            <p:grpSpPr bwMode="auto">
              <a:xfrm>
                <a:off x="3140004" y="3086155"/>
                <a:ext cx="4756734" cy="2467256"/>
                <a:chOff x="3140004" y="3086155"/>
                <a:chExt cx="4756734" cy="2467256"/>
              </a:xfrm>
            </p:grpSpPr>
            <p:cxnSp>
              <p:nvCxnSpPr>
                <p:cNvPr id="18" name="Connecteur droit avec flèche 17"/>
                <p:cNvCxnSpPr>
                  <a:stCxn id="20" idx="1"/>
                  <a:endCxn id="47" idx="7"/>
                </p:cNvCxnSpPr>
                <p:nvPr/>
              </p:nvCxnSpPr>
              <p:spPr>
                <a:xfrm flipH="1">
                  <a:off x="3139791" y="3363983"/>
                  <a:ext cx="2524548" cy="138119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5664339" y="3086155"/>
                  <a:ext cx="2232399" cy="55565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r>
                    <a:rPr lang="fr-FR" dirty="0">
                      <a:solidFill>
                        <a:srgbClr val="000000"/>
                      </a:solidFill>
                    </a:rPr>
                    <a:t>Cliquer sur l’icône </a:t>
                  </a:r>
                  <a:r>
                    <a:rPr lang="fr-FR" sz="2400" b="1" dirty="0">
                      <a:solidFill>
                        <a:srgbClr val="0070C0"/>
                      </a:solidFill>
                    </a:rPr>
                    <a:t>%</a:t>
                  </a:r>
                </a:p>
              </p:txBody>
            </p:sp>
            <p:cxnSp>
              <p:nvCxnSpPr>
                <p:cNvPr id="21" name="Connecteur droit avec flèche 20"/>
                <p:cNvCxnSpPr>
                  <a:stCxn id="20" idx="1"/>
                  <a:endCxn id="25" idx="0"/>
                </p:cNvCxnSpPr>
                <p:nvPr/>
              </p:nvCxnSpPr>
              <p:spPr>
                <a:xfrm flipH="1">
                  <a:off x="4752961" y="3363983"/>
                  <a:ext cx="911378" cy="2189277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prstDash val="dashDot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Ellipse 46"/>
              <p:cNvSpPr/>
              <p:nvPr/>
            </p:nvSpPr>
            <p:spPr>
              <a:xfrm>
                <a:off x="2771429" y="3440187"/>
                <a:ext cx="431872" cy="41753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e 2"/>
          <p:cNvGrpSpPr>
            <a:grpSpLocks/>
          </p:cNvGrpSpPr>
          <p:nvPr/>
        </p:nvGrpSpPr>
        <p:grpSpPr bwMode="auto">
          <a:xfrm>
            <a:off x="234950" y="2208213"/>
            <a:ext cx="5387975" cy="3622675"/>
            <a:chOff x="249238" y="2060575"/>
            <a:chExt cx="6270171" cy="3895951"/>
          </a:xfrm>
        </p:grpSpPr>
        <p:pic>
          <p:nvPicPr>
            <p:cNvPr id="30737" name="Picture 17"/>
            <p:cNvPicPr>
              <a:picLocks noChangeAspect="1" noChangeArrowheads="1"/>
            </p:cNvPicPr>
            <p:nvPr/>
          </p:nvPicPr>
          <p:blipFill>
            <a:blip r:embed="rId2" cstate="print"/>
            <a:srcRect l="32910" t="25227" r="21376" b="31598"/>
            <a:stretch>
              <a:fillRect/>
            </a:stretch>
          </p:blipFill>
          <p:spPr bwMode="auto">
            <a:xfrm>
              <a:off x="249238" y="2060575"/>
              <a:ext cx="6270171" cy="3701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738" name="Picture 18"/>
            <p:cNvPicPr>
              <a:picLocks noChangeAspect="1" noChangeArrowheads="1"/>
            </p:cNvPicPr>
            <p:nvPr/>
          </p:nvPicPr>
          <p:blipFill>
            <a:blip r:embed="rId3" cstate="print"/>
            <a:srcRect l="33069" t="50648" r="21298" b="25491"/>
            <a:stretch>
              <a:fillRect/>
            </a:stretch>
          </p:blipFill>
          <p:spPr bwMode="auto">
            <a:xfrm>
              <a:off x="260268" y="3911146"/>
              <a:ext cx="6259141" cy="2045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0EA71-839E-4AB3-ACA0-E146D09FF610}" type="slidenum">
              <a:rPr smtClean="0"/>
              <a:pPr>
                <a:defRPr/>
              </a:pPr>
              <a:t>16</a:t>
            </a:fld>
            <a:endParaRPr dirty="0"/>
          </a:p>
        </p:txBody>
      </p:sp>
      <p:sp>
        <p:nvSpPr>
          <p:cNvPr id="6" name="Rectangle 5"/>
          <p:cNvSpPr/>
          <p:nvPr/>
        </p:nvSpPr>
        <p:spPr>
          <a:xfrm>
            <a:off x="28575" y="1143000"/>
            <a:ext cx="7488238" cy="917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u="sng" dirty="0">
                <a:solidFill>
                  <a:srgbClr val="000000"/>
                </a:solidFill>
              </a:rPr>
              <a:t>3-1 : Renseignement automatique</a:t>
            </a:r>
          </a:p>
          <a:p>
            <a:pPr>
              <a:defRPr/>
            </a:pPr>
            <a:endParaRPr lang="fr-FR" b="1" u="sng" dirty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q"/>
              <a:defRPr/>
            </a:pPr>
            <a:r>
              <a:rPr lang="fr-FR" b="1" u="sng" dirty="0">
                <a:solidFill>
                  <a:srgbClr val="000000"/>
                </a:solidFill>
              </a:rPr>
              <a:t>Suppression des règles de décision</a:t>
            </a:r>
          </a:p>
        </p:txBody>
      </p:sp>
      <p:sp>
        <p:nvSpPr>
          <p:cNvPr id="11" name="Ellipse 10"/>
          <p:cNvSpPr/>
          <p:nvPr/>
        </p:nvSpPr>
        <p:spPr>
          <a:xfrm>
            <a:off x="1619250" y="2333625"/>
            <a:ext cx="288925" cy="419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30726" name="Groupe 21"/>
          <p:cNvGrpSpPr>
            <a:grpSpLocks/>
          </p:cNvGrpSpPr>
          <p:nvPr/>
        </p:nvGrpSpPr>
        <p:grpSpPr bwMode="auto">
          <a:xfrm>
            <a:off x="5622925" y="3052763"/>
            <a:ext cx="3097213" cy="863600"/>
            <a:chOff x="5623384" y="3255527"/>
            <a:chExt cx="3096694" cy="864096"/>
          </a:xfrm>
        </p:grpSpPr>
        <p:sp>
          <p:nvSpPr>
            <p:cNvPr id="12" name="Rectangle 11"/>
            <p:cNvSpPr/>
            <p:nvPr/>
          </p:nvSpPr>
          <p:spPr>
            <a:xfrm>
              <a:off x="6128124" y="3255527"/>
              <a:ext cx="2591954" cy="8640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600" b="1" dirty="0">
                  <a:solidFill>
                    <a:srgbClr val="000000"/>
                  </a:solidFill>
                </a:rPr>
                <a:t>Suppression une à une des règles de décision</a:t>
              </a:r>
              <a:endParaRPr lang="fr-FR" sz="14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13" name="Connecteur droit avec flèche 12"/>
            <p:cNvCxnSpPr/>
            <p:nvPr/>
          </p:nvCxnSpPr>
          <p:spPr>
            <a:xfrm flipH="1">
              <a:off x="5637670" y="3627215"/>
              <a:ext cx="49045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/>
            <p:cNvCxnSpPr/>
            <p:nvPr/>
          </p:nvCxnSpPr>
          <p:spPr>
            <a:xfrm flipH="1">
              <a:off x="5629733" y="3411191"/>
              <a:ext cx="49045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 flipH="1">
              <a:off x="5623384" y="3828943"/>
              <a:ext cx="49045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/>
            <p:nvPr/>
          </p:nvCxnSpPr>
          <p:spPr>
            <a:xfrm flipH="1">
              <a:off x="5637670" y="4030672"/>
              <a:ext cx="49045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6169025" y="4292600"/>
            <a:ext cx="2576513" cy="779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u="sng" dirty="0">
                <a:solidFill>
                  <a:srgbClr val="000000"/>
                </a:solidFill>
              </a:rPr>
              <a:t>Option 1 : </a:t>
            </a:r>
            <a:r>
              <a:rPr lang="fr-FR" dirty="0">
                <a:solidFill>
                  <a:srgbClr val="000000"/>
                </a:solidFill>
              </a:rPr>
              <a:t>avec la souris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169025" y="5157788"/>
            <a:ext cx="2570163" cy="9604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u="sng" dirty="0">
                <a:solidFill>
                  <a:srgbClr val="000000"/>
                </a:solidFill>
              </a:rPr>
              <a:t>Option 2 : </a:t>
            </a:r>
            <a:r>
              <a:rPr lang="fr-FR" dirty="0">
                <a:solidFill>
                  <a:srgbClr val="000000"/>
                </a:solidFill>
              </a:rPr>
              <a:t>avec le clavier</a:t>
            </a:r>
          </a:p>
          <a:p>
            <a:pPr>
              <a:defRPr/>
            </a:pPr>
            <a:r>
              <a:rPr lang="fr-FR" dirty="0">
                <a:solidFill>
                  <a:srgbClr val="000000"/>
                </a:solidFill>
              </a:rPr>
              <a:t>Touche « </a:t>
            </a:r>
            <a:r>
              <a:rPr lang="fr-FR" dirty="0" err="1">
                <a:solidFill>
                  <a:srgbClr val="000000"/>
                </a:solidFill>
              </a:rPr>
              <a:t>Suppr</a:t>
            </a:r>
            <a:r>
              <a:rPr lang="fr-FR" dirty="0">
                <a:solidFill>
                  <a:srgbClr val="000000"/>
                </a:solidFill>
              </a:rPr>
              <a:t> »</a:t>
            </a:r>
          </a:p>
        </p:txBody>
      </p:sp>
      <p:cxnSp>
        <p:nvCxnSpPr>
          <p:cNvPr id="20" name="Connecteur droit avec flèche 19"/>
          <p:cNvCxnSpPr>
            <a:stCxn id="18" idx="1"/>
            <a:endCxn id="11" idx="4"/>
          </p:cNvCxnSpPr>
          <p:nvPr/>
        </p:nvCxnSpPr>
        <p:spPr>
          <a:xfrm flipH="1" flipV="1">
            <a:off x="1763713" y="2752725"/>
            <a:ext cx="4405312" cy="19288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50825" y="6118225"/>
            <a:ext cx="5702300" cy="6238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b="1" dirty="0">
                <a:solidFill>
                  <a:srgbClr val="000000"/>
                </a:solidFill>
              </a:rPr>
              <a:t>Ne conserver que la première et la dernière règle de décision !</a:t>
            </a:r>
            <a:endParaRPr lang="fr-FR" sz="1400" b="1" dirty="0">
              <a:solidFill>
                <a:srgbClr val="000000"/>
              </a:solidFill>
            </a:endParaRPr>
          </a:p>
        </p:txBody>
      </p:sp>
      <p:sp>
        <p:nvSpPr>
          <p:cNvPr id="32" name="Titre 1"/>
          <p:cNvSpPr>
            <a:spLocks noGrp="1"/>
          </p:cNvSpPr>
          <p:nvPr>
            <p:ph type="title"/>
          </p:nvPr>
        </p:nvSpPr>
        <p:spPr>
          <a:xfrm>
            <a:off x="436563" y="76200"/>
            <a:ext cx="8402637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sz="3200" b="1" dirty="0" smtClean="0">
                <a:solidFill>
                  <a:srgbClr val="000000"/>
                </a:solidFill>
              </a:rPr>
              <a:t>Onglet [Model] : 3- Edition des fonctions d‘utilité</a:t>
            </a:r>
            <a:endParaRPr sz="3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6"/>
          <p:cNvPicPr>
            <a:picLocks noChangeAspect="1" noChangeArrowheads="1"/>
          </p:cNvPicPr>
          <p:nvPr/>
        </p:nvPicPr>
        <p:blipFill>
          <a:blip r:embed="rId2" cstate="print"/>
          <a:srcRect l="32909" t="24445" r="19577" b="26602"/>
          <a:stretch>
            <a:fillRect/>
          </a:stretch>
        </p:blipFill>
        <p:spPr bwMode="auto">
          <a:xfrm>
            <a:off x="28575" y="2190750"/>
            <a:ext cx="7038975" cy="453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9CAB05-1400-476A-B531-41AB8B834131}" type="slidenum">
              <a:rPr smtClean="0"/>
              <a:pPr>
                <a:defRPr/>
              </a:pPr>
              <a:t>17</a:t>
            </a:fld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8575" y="1143000"/>
            <a:ext cx="7488238" cy="917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u="sng" dirty="0">
                <a:solidFill>
                  <a:srgbClr val="000000"/>
                </a:solidFill>
              </a:rPr>
              <a:t>3-1 : Renseignement automatique</a:t>
            </a:r>
          </a:p>
          <a:p>
            <a:pPr>
              <a:defRPr/>
            </a:pPr>
            <a:endParaRPr lang="fr-FR" b="1" u="sng" dirty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q"/>
              <a:defRPr/>
            </a:pPr>
            <a:r>
              <a:rPr lang="fr-FR" b="1" u="sng" dirty="0">
                <a:solidFill>
                  <a:srgbClr val="000000"/>
                </a:solidFill>
              </a:rPr>
              <a:t>Affectation d’un poids en %</a:t>
            </a:r>
          </a:p>
        </p:txBody>
      </p:sp>
      <p:cxnSp>
        <p:nvCxnSpPr>
          <p:cNvPr id="7" name="Connecteur droit avec flèche 6"/>
          <p:cNvCxnSpPr>
            <a:stCxn id="10" idx="1"/>
          </p:cNvCxnSpPr>
          <p:nvPr/>
        </p:nvCxnSpPr>
        <p:spPr>
          <a:xfrm flipH="1">
            <a:off x="2771775" y="2409825"/>
            <a:ext cx="4722813" cy="31273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2339975" y="2513013"/>
            <a:ext cx="431800" cy="419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7494588" y="2095500"/>
            <a:ext cx="1636712" cy="6270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rgbClr val="000000"/>
                </a:solidFill>
              </a:rPr>
              <a:t>Cliquer sur </a:t>
            </a:r>
            <a:r>
              <a:rPr lang="fr-FR" sz="2400" b="1" dirty="0">
                <a:solidFill>
                  <a:srgbClr val="0070C0"/>
                </a:solidFill>
              </a:rPr>
              <a:t>%</a:t>
            </a:r>
            <a:endParaRPr lang="fr-FR" sz="2400" b="1" dirty="0">
              <a:solidFill>
                <a:srgbClr val="000000"/>
              </a:solidFill>
            </a:endParaRPr>
          </a:p>
        </p:txBody>
      </p:sp>
      <p:cxnSp>
        <p:nvCxnSpPr>
          <p:cNvPr id="11" name="Connecteur droit avec flèche 10"/>
          <p:cNvCxnSpPr>
            <a:stCxn id="10" idx="1"/>
          </p:cNvCxnSpPr>
          <p:nvPr/>
        </p:nvCxnSpPr>
        <p:spPr>
          <a:xfrm flipH="1">
            <a:off x="7080250" y="2409825"/>
            <a:ext cx="414338" cy="1090613"/>
          </a:xfrm>
          <a:prstGeom prst="straightConnector1">
            <a:avLst/>
          </a:prstGeom>
          <a:ln w="28575">
            <a:solidFill>
              <a:schemeClr val="tx1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132138" y="3686175"/>
            <a:ext cx="3935412" cy="30368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7354888" y="4868863"/>
            <a:ext cx="1766887" cy="8842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rgbClr val="000000"/>
                </a:solidFill>
              </a:rPr>
              <a:t>Choisir le poids avec les curseurs</a:t>
            </a:r>
            <a:endParaRPr lang="fr-FR" sz="2400" b="1" dirty="0">
              <a:solidFill>
                <a:srgbClr val="000000"/>
              </a:solidFill>
            </a:endParaRPr>
          </a:p>
        </p:txBody>
      </p:sp>
      <p:cxnSp>
        <p:nvCxnSpPr>
          <p:cNvPr id="16" name="Connecteur droit avec flèche 15"/>
          <p:cNvCxnSpPr>
            <a:stCxn id="15" idx="1"/>
          </p:cNvCxnSpPr>
          <p:nvPr/>
        </p:nvCxnSpPr>
        <p:spPr>
          <a:xfrm flipH="1" flipV="1">
            <a:off x="4643438" y="4821238"/>
            <a:ext cx="2711450" cy="49053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507288" y="5905500"/>
            <a:ext cx="1614487" cy="8826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rgbClr val="000000"/>
                </a:solidFill>
              </a:rPr>
              <a:t>Appliquer</a:t>
            </a:r>
            <a:endParaRPr lang="fr-FR" sz="2400" b="1" dirty="0">
              <a:solidFill>
                <a:srgbClr val="000000"/>
              </a:solidFill>
            </a:endParaRPr>
          </a:p>
        </p:txBody>
      </p:sp>
      <p:cxnSp>
        <p:nvCxnSpPr>
          <p:cNvPr id="30" name="Connecteur droit avec flèche 29"/>
          <p:cNvCxnSpPr/>
          <p:nvPr/>
        </p:nvCxnSpPr>
        <p:spPr>
          <a:xfrm flipH="1">
            <a:off x="4932363" y="6346825"/>
            <a:ext cx="2562225" cy="10636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re 1"/>
          <p:cNvSpPr>
            <a:spLocks noGrp="1"/>
          </p:cNvSpPr>
          <p:nvPr>
            <p:ph type="title"/>
          </p:nvPr>
        </p:nvSpPr>
        <p:spPr>
          <a:xfrm>
            <a:off x="436563" y="76200"/>
            <a:ext cx="8402637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sz="3200" b="1" dirty="0" smtClean="0">
                <a:solidFill>
                  <a:srgbClr val="000000"/>
                </a:solidFill>
              </a:rPr>
              <a:t>Onglet [Model] : 3- Edition des fonctions d‘utilité</a:t>
            </a:r>
            <a:endParaRPr sz="3200" b="1" dirty="0">
              <a:solidFill>
                <a:srgbClr val="000000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4211638" y="4198938"/>
            <a:ext cx="431800" cy="12461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718FF5-27AE-4AB1-A0F6-79502B8F2E28}" type="slidenum">
              <a:rPr smtClean="0"/>
              <a:pPr>
                <a:defRPr/>
              </a:pPr>
              <a:t>18</a:t>
            </a:fld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6924675" y="1639888"/>
            <a:ext cx="2195513" cy="1311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 err="1">
                <a:solidFill>
                  <a:srgbClr val="000000"/>
                </a:solidFill>
              </a:rPr>
              <a:t>DEXi</a:t>
            </a:r>
            <a:r>
              <a:rPr lang="fr-FR" b="1" dirty="0">
                <a:solidFill>
                  <a:srgbClr val="000000"/>
                </a:solidFill>
              </a:rPr>
              <a:t> a automatiquement renseigné la table (police non gras)</a:t>
            </a:r>
            <a:endParaRPr lang="fr-FR" sz="2400" b="1" dirty="0">
              <a:solidFill>
                <a:srgbClr val="000000"/>
              </a:solidFill>
            </a:endParaRPr>
          </a:p>
        </p:txBody>
      </p:sp>
      <p:cxnSp>
        <p:nvCxnSpPr>
          <p:cNvPr id="7" name="Connecteur droit avec flèche 6"/>
          <p:cNvCxnSpPr>
            <a:stCxn id="6" idx="1"/>
            <a:endCxn id="11" idx="2"/>
          </p:cNvCxnSpPr>
          <p:nvPr/>
        </p:nvCxnSpPr>
        <p:spPr>
          <a:xfrm flipH="1">
            <a:off x="6227763" y="2295525"/>
            <a:ext cx="696912" cy="15875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36563" y="76200"/>
            <a:ext cx="8402637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sz="3200" b="1" dirty="0" smtClean="0">
                <a:solidFill>
                  <a:srgbClr val="000000"/>
                </a:solidFill>
              </a:rPr>
              <a:t>Onglet [Model] : 3- Edition des fonctions d‘utilité</a:t>
            </a:r>
            <a:endParaRPr sz="3200" b="1" dirty="0">
              <a:solidFill>
                <a:srgbClr val="000000"/>
              </a:solidFill>
            </a:endParaRPr>
          </a:p>
        </p:txBody>
      </p:sp>
      <p:pic>
        <p:nvPicPr>
          <p:cNvPr id="32774" name="Picture 8"/>
          <p:cNvPicPr>
            <a:picLocks noChangeAspect="1" noChangeArrowheads="1"/>
          </p:cNvPicPr>
          <p:nvPr/>
        </p:nvPicPr>
        <p:blipFill>
          <a:blip r:embed="rId2" cstate="print"/>
          <a:srcRect l="31055" t="11174" r="21857" b="16022"/>
          <a:stretch>
            <a:fillRect/>
          </a:stretch>
        </p:blipFill>
        <p:spPr bwMode="auto">
          <a:xfrm>
            <a:off x="687388" y="1046163"/>
            <a:ext cx="5540375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Parenthèse fermante 10"/>
          <p:cNvSpPr/>
          <p:nvPr/>
        </p:nvSpPr>
        <p:spPr>
          <a:xfrm>
            <a:off x="5938838" y="1939925"/>
            <a:ext cx="288925" cy="3887788"/>
          </a:xfrm>
          <a:prstGeom prst="rightBracket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81E512-9E7F-4A9B-9C39-924B4E99A6D8}" type="slidenum">
              <a:rPr smtClean="0"/>
              <a:pPr>
                <a:defRPr/>
              </a:pPr>
              <a:t>19</a:t>
            </a:fld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82550" y="981075"/>
            <a:ext cx="81375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>
                <a:solidFill>
                  <a:srgbClr val="000000"/>
                </a:solidFill>
              </a:rPr>
              <a:t>3-1 Renseignement par la méthode semi-automatique :</a:t>
            </a:r>
          </a:p>
          <a:p>
            <a:pPr marL="285750" indent="-285750">
              <a:buFont typeface="Wingdings" pitchFamily="2" charset="2"/>
              <a:buChar char="q"/>
              <a:defRPr/>
            </a:pPr>
            <a:r>
              <a:rPr lang="fr-FR" b="1" dirty="0">
                <a:solidFill>
                  <a:srgbClr val="000000"/>
                </a:solidFill>
                <a:sym typeface="Wingdings" pitchFamily="2" charset="2"/>
              </a:rPr>
              <a:t>contrôle des règles proposées par </a:t>
            </a:r>
            <a:r>
              <a:rPr lang="fr-FR" b="1" dirty="0" err="1">
                <a:solidFill>
                  <a:srgbClr val="000000"/>
                </a:solidFill>
                <a:sym typeface="Wingdings" pitchFamily="2" charset="2"/>
              </a:rPr>
              <a:t>DEXi</a:t>
            </a:r>
            <a:endParaRPr lang="fr-FR" b="1" dirty="0">
              <a:solidFill>
                <a:srgbClr val="000000"/>
              </a:solidFill>
            </a:endParaRP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36563" y="76200"/>
            <a:ext cx="8402637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sz="3200" b="1" dirty="0" smtClean="0">
                <a:solidFill>
                  <a:srgbClr val="000000"/>
                </a:solidFill>
              </a:rPr>
              <a:t>Onglet [Model] : 3- Edition des fonctions d‘utilité</a:t>
            </a:r>
            <a:endParaRPr sz="3200" b="1" dirty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89775" y="2233613"/>
            <a:ext cx="2011363" cy="10509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fr-FR" b="1" dirty="0">
                <a:solidFill>
                  <a:srgbClr val="000000"/>
                </a:solidFill>
              </a:rPr>
              <a:t>Modification d’une classe manuellement (en gras)</a:t>
            </a:r>
            <a:endParaRPr lang="fr-FR" sz="2400" b="1" dirty="0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0825" y="5805488"/>
            <a:ext cx="7416800" cy="10525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342900" indent="-342900">
              <a:buFont typeface="Wingdings" pitchFamily="2" charset="2"/>
              <a:buChar char="q"/>
              <a:defRPr/>
            </a:pPr>
            <a:r>
              <a:rPr lang="fr-FR" sz="2000" b="1" dirty="0" err="1">
                <a:solidFill>
                  <a:srgbClr val="000000"/>
                </a:solidFill>
              </a:rPr>
              <a:t>DEXi</a:t>
            </a:r>
            <a:r>
              <a:rPr lang="fr-FR" sz="2000" b="1" dirty="0">
                <a:solidFill>
                  <a:srgbClr val="000000"/>
                </a:solidFill>
              </a:rPr>
              <a:t> modifie automatiquement d’autres valeurs par cohérence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fr-FR" sz="2000" b="1" dirty="0">
                <a:solidFill>
                  <a:srgbClr val="000000"/>
                </a:solidFill>
              </a:rPr>
              <a:t>Les poids sont conservés </a:t>
            </a:r>
          </a:p>
        </p:txBody>
      </p:sp>
      <p:pic>
        <p:nvPicPr>
          <p:cNvPr id="35861" name="Picture 21"/>
          <p:cNvPicPr>
            <a:picLocks noChangeAspect="1" noChangeArrowheads="1"/>
          </p:cNvPicPr>
          <p:nvPr/>
        </p:nvPicPr>
        <p:blipFill>
          <a:blip r:embed="rId2" cstate="print"/>
          <a:srcRect l="48520" t="18466" r="43726" b="43269"/>
          <a:stretch>
            <a:fillRect/>
          </a:stretch>
        </p:blipFill>
        <p:spPr bwMode="auto">
          <a:xfrm>
            <a:off x="5419725" y="2114550"/>
            <a:ext cx="1128713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800" name="Picture 23"/>
          <p:cNvPicPr>
            <a:picLocks noChangeAspect="1" noChangeArrowheads="1"/>
          </p:cNvPicPr>
          <p:nvPr/>
        </p:nvPicPr>
        <p:blipFill>
          <a:blip r:embed="rId3" cstate="print"/>
          <a:srcRect l="31480" t="14401" r="38783" b="43271"/>
          <a:stretch>
            <a:fillRect/>
          </a:stretch>
        </p:blipFill>
        <p:spPr bwMode="auto">
          <a:xfrm>
            <a:off x="1588" y="1801813"/>
            <a:ext cx="420687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0" name="Groupe 19"/>
          <p:cNvGrpSpPr>
            <a:grpSpLocks/>
          </p:cNvGrpSpPr>
          <p:nvPr/>
        </p:nvGrpSpPr>
        <p:grpSpPr bwMode="auto">
          <a:xfrm>
            <a:off x="4200525" y="2114550"/>
            <a:ext cx="1187450" cy="3430588"/>
            <a:chOff x="4214625" y="2114324"/>
            <a:chExt cx="1187297" cy="3430604"/>
          </a:xfrm>
        </p:grpSpPr>
        <p:pic>
          <p:nvPicPr>
            <p:cNvPr id="33814" name="Picture 22"/>
            <p:cNvPicPr>
              <a:picLocks noChangeAspect="1" noChangeArrowheads="1"/>
            </p:cNvPicPr>
            <p:nvPr/>
          </p:nvPicPr>
          <p:blipFill>
            <a:blip r:embed="rId4" cstate="print"/>
            <a:srcRect l="48407" t="18295" r="43279" b="43269"/>
            <a:stretch>
              <a:fillRect/>
            </a:stretch>
          </p:blipFill>
          <p:spPr bwMode="auto">
            <a:xfrm>
              <a:off x="4214625" y="2114324"/>
              <a:ext cx="1187297" cy="3430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6" name="Connecteur droit 25"/>
            <p:cNvCxnSpPr/>
            <p:nvPr/>
          </p:nvCxnSpPr>
          <p:spPr>
            <a:xfrm>
              <a:off x="4214625" y="2374675"/>
              <a:ext cx="0" cy="3165490"/>
            </a:xfrm>
            <a:prstGeom prst="line">
              <a:avLst/>
            </a:prstGeom>
            <a:ln w="5715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Connecteur droit avec flèche 16"/>
          <p:cNvCxnSpPr>
            <a:stCxn id="18" idx="1"/>
          </p:cNvCxnSpPr>
          <p:nvPr/>
        </p:nvCxnSpPr>
        <p:spPr>
          <a:xfrm flipH="1">
            <a:off x="4808538" y="2760663"/>
            <a:ext cx="2281237" cy="5238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18" idx="1"/>
          </p:cNvCxnSpPr>
          <p:nvPr/>
        </p:nvCxnSpPr>
        <p:spPr>
          <a:xfrm flipH="1">
            <a:off x="5965825" y="2760663"/>
            <a:ext cx="1123950" cy="26130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3905250" y="3681413"/>
            <a:ext cx="23495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>
            <a:off x="3940175" y="4187825"/>
            <a:ext cx="23495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>
            <a:off x="3940175" y="4724400"/>
            <a:ext cx="23495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>
            <a:off x="5137150" y="4725988"/>
            <a:ext cx="23653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>
            <a:off x="5137150" y="5084763"/>
            <a:ext cx="23653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>
            <a:off x="5153025" y="3854450"/>
            <a:ext cx="23495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>
            <a:off x="5124450" y="4187825"/>
            <a:ext cx="23495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>
            <a:off x="5146675" y="3673475"/>
            <a:ext cx="23653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990850" y="3236913"/>
            <a:ext cx="1152525" cy="1555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9" name="Connecteur droit 8"/>
          <p:cNvCxnSpPr/>
          <p:nvPr/>
        </p:nvCxnSpPr>
        <p:spPr>
          <a:xfrm>
            <a:off x="5373688" y="2343150"/>
            <a:ext cx="0" cy="3165475"/>
          </a:xfrm>
          <a:prstGeom prst="line">
            <a:avLst/>
          </a:prstGeom>
          <a:ln w="571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61D632-FE67-46F0-91C5-2A6A930FA911}" type="slidenum">
              <a:rPr smtClean="0"/>
              <a:pPr>
                <a:defRPr/>
              </a:pPr>
              <a:t>2</a:t>
            </a:fld>
            <a:endParaRPr/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 cstate="print"/>
          <a:srcRect l="1111" t="21111" r="10001" b="24667"/>
          <a:stretch>
            <a:fillRect/>
          </a:stretch>
        </p:blipFill>
        <p:spPr bwMode="auto">
          <a:xfrm>
            <a:off x="1042988" y="981075"/>
            <a:ext cx="5300662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36563" y="76200"/>
            <a:ext cx="8402637" cy="685800"/>
          </a:xfrm>
        </p:spPr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6" name="Rectangle 5"/>
          <p:cNvSpPr/>
          <p:nvPr/>
        </p:nvSpPr>
        <p:spPr>
          <a:xfrm>
            <a:off x="684213" y="3213100"/>
            <a:ext cx="7920037" cy="26638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Wingdings" pitchFamily="2" charset="2"/>
              <a:buChar char="q"/>
              <a:defRPr/>
            </a:pPr>
            <a:r>
              <a:rPr lang="fr-FR" sz="2000" b="1" dirty="0">
                <a:solidFill>
                  <a:schemeClr val="tx1"/>
                </a:solidFill>
              </a:rPr>
              <a:t>Logiciel gratuit pour les utilisations non-commerciales</a:t>
            </a:r>
          </a:p>
          <a:p>
            <a:pPr marL="285750" indent="-285750">
              <a:buFont typeface="Wingdings" pitchFamily="2" charset="2"/>
              <a:buChar char="q"/>
              <a:defRPr/>
            </a:pPr>
            <a:endParaRPr lang="fr-FR" sz="2000" b="1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q"/>
              <a:defRPr/>
            </a:pPr>
            <a:r>
              <a:rPr lang="fr-FR" sz="2000" b="1" dirty="0">
                <a:solidFill>
                  <a:schemeClr val="tx1"/>
                </a:solidFill>
              </a:rPr>
              <a:t>Programmé en Delphi</a:t>
            </a:r>
          </a:p>
          <a:p>
            <a:pPr marL="285750" indent="-285750">
              <a:buFont typeface="Wingdings" pitchFamily="2" charset="2"/>
              <a:buChar char="q"/>
              <a:defRPr/>
            </a:pPr>
            <a:endParaRPr lang="fr-FR" sz="2000" b="1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q"/>
              <a:defRPr/>
            </a:pPr>
            <a:r>
              <a:rPr lang="fr-FR" sz="2000" b="1" dirty="0">
                <a:solidFill>
                  <a:schemeClr val="tx1"/>
                </a:solidFill>
              </a:rPr>
              <a:t>Utilisable sur les plateformes Windows</a:t>
            </a:r>
          </a:p>
          <a:p>
            <a:pPr marL="285750" indent="-285750">
              <a:buFont typeface="Wingdings" pitchFamily="2" charset="2"/>
              <a:buChar char="q"/>
              <a:defRPr/>
            </a:pPr>
            <a:endParaRPr lang="fr-FR" sz="2000" b="1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q"/>
              <a:defRPr/>
            </a:pPr>
            <a:r>
              <a:rPr lang="fr-FR" sz="2000" b="1" dirty="0">
                <a:solidFill>
                  <a:schemeClr val="tx1"/>
                </a:solidFill>
              </a:rPr>
              <a:t>Logiciel téléchargeable avec la documentation sur :</a:t>
            </a:r>
          </a:p>
          <a:p>
            <a:pPr>
              <a:defRPr/>
            </a:pP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>
                <a:solidFill>
                  <a:srgbClr val="002060"/>
                </a:solidFill>
                <a:hlinkClick r:id="rId3"/>
              </a:rPr>
              <a:t>http://www-ai.ijs.si/MarkoBohanec/dexi.html</a:t>
            </a:r>
            <a:endParaRPr lang="fr-FR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1063" y="9525"/>
            <a:ext cx="8402637" cy="685800"/>
          </a:xfrm>
        </p:spPr>
        <p:txBody>
          <a:bodyPr/>
          <a:lstStyle/>
          <a:p>
            <a:pPr>
              <a:defRPr/>
            </a:pPr>
            <a:r>
              <a:rPr sz="2200" b="1" dirty="0">
                <a:solidFill>
                  <a:srgbClr val="000000"/>
                </a:solidFill>
              </a:rPr>
              <a:t>Nécessité de contrôler les règles d’agrégation proposées par </a:t>
            </a:r>
            <a:r>
              <a:rPr sz="2200" b="1" dirty="0" err="1">
                <a:solidFill>
                  <a:srgbClr val="000000"/>
                </a:solidFill>
              </a:rPr>
              <a:t>DEXi</a:t>
            </a:r>
            <a:r>
              <a:rPr sz="2200" b="1" dirty="0">
                <a:solidFill>
                  <a:srgbClr val="000000"/>
                </a:solidFill>
              </a:rPr>
              <a:t> </a:t>
            </a:r>
            <a:r>
              <a:rPr sz="2200" b="1" dirty="0" smtClean="0">
                <a:solidFill>
                  <a:srgbClr val="000000"/>
                </a:solidFill>
              </a:rPr>
              <a:t>!</a:t>
            </a:r>
            <a:endParaRPr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A06646-EE9B-48D5-B155-93631B1BE887}" type="slidenum">
              <a:rPr smtClean="0"/>
              <a:pPr>
                <a:defRPr/>
              </a:pPr>
              <a:t>20</a:t>
            </a:fld>
            <a:endParaRPr/>
          </a:p>
        </p:txBody>
      </p:sp>
      <p:pic>
        <p:nvPicPr>
          <p:cNvPr id="34820" name="Picture 5" descr="http://www.orthorisq.fr/rc/fr/orthorisq/nws/News/2011/20111126-112828-274/src/nws_summary/fr/attention.g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563" y="0"/>
            <a:ext cx="720725" cy="633413"/>
          </a:xfrm>
          <a:noFill/>
        </p:spPr>
      </p:pic>
      <p:sp>
        <p:nvSpPr>
          <p:cNvPr id="7" name="Rectangle 6"/>
          <p:cNvSpPr/>
          <p:nvPr/>
        </p:nvSpPr>
        <p:spPr>
          <a:xfrm>
            <a:off x="393700" y="1268413"/>
            <a:ext cx="7416800" cy="354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342900" indent="-342900">
              <a:buFont typeface="Wingdings" pitchFamily="2" charset="2"/>
              <a:buChar char="q"/>
              <a:defRPr/>
            </a:pPr>
            <a:r>
              <a:rPr lang="fr-FR" sz="2000" b="1" dirty="0">
                <a:solidFill>
                  <a:srgbClr val="000000"/>
                </a:solidFill>
              </a:rPr>
              <a:t>Certaines règles sont discutables !</a:t>
            </a:r>
          </a:p>
        </p:txBody>
      </p:sp>
      <p:grpSp>
        <p:nvGrpSpPr>
          <p:cNvPr id="34822" name="Groupe 29"/>
          <p:cNvGrpSpPr>
            <a:grpSpLocks/>
          </p:cNvGrpSpPr>
          <p:nvPr/>
        </p:nvGrpSpPr>
        <p:grpSpPr bwMode="auto">
          <a:xfrm>
            <a:off x="407988" y="1844675"/>
            <a:ext cx="7923212" cy="315913"/>
            <a:chOff x="681154" y="3639569"/>
            <a:chExt cx="7923294" cy="316358"/>
          </a:xfrm>
        </p:grpSpPr>
        <p:pic>
          <p:nvPicPr>
            <p:cNvPr id="34840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 l="31480" t="30930" r="38783" b="67497"/>
            <a:stretch>
              <a:fillRect/>
            </a:stretch>
          </p:blipFill>
          <p:spPr bwMode="auto">
            <a:xfrm>
              <a:off x="681154" y="3693884"/>
              <a:ext cx="7923294" cy="262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4841" name="Groupe 20"/>
            <p:cNvGrpSpPr>
              <a:grpSpLocks/>
            </p:cNvGrpSpPr>
            <p:nvPr/>
          </p:nvGrpSpPr>
          <p:grpSpPr bwMode="auto">
            <a:xfrm>
              <a:off x="2123728" y="3639569"/>
              <a:ext cx="265980" cy="288032"/>
              <a:chOff x="2732870" y="4509120"/>
              <a:chExt cx="265980" cy="288032"/>
            </a:xfrm>
          </p:grpSpPr>
          <p:cxnSp>
            <p:nvCxnSpPr>
              <p:cNvPr id="10" name="Connecteur droit 9"/>
              <p:cNvCxnSpPr/>
              <p:nvPr/>
            </p:nvCxnSpPr>
            <p:spPr>
              <a:xfrm flipV="1">
                <a:off x="2866700" y="4509120"/>
                <a:ext cx="0" cy="287743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/>
              <p:cNvCxnSpPr/>
              <p:nvPr/>
            </p:nvCxnSpPr>
            <p:spPr>
              <a:xfrm flipH="1">
                <a:off x="2733348" y="4660145"/>
                <a:ext cx="265116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842" name="Groupe 21"/>
            <p:cNvGrpSpPr>
              <a:grpSpLocks/>
            </p:cNvGrpSpPr>
            <p:nvPr/>
          </p:nvGrpSpPr>
          <p:grpSpPr bwMode="auto">
            <a:xfrm>
              <a:off x="4272942" y="3666375"/>
              <a:ext cx="265980" cy="288032"/>
              <a:chOff x="2732870" y="4509120"/>
              <a:chExt cx="265980" cy="288032"/>
            </a:xfrm>
          </p:grpSpPr>
          <p:cxnSp>
            <p:nvCxnSpPr>
              <p:cNvPr id="23" name="Connecteur droit 22"/>
              <p:cNvCxnSpPr/>
              <p:nvPr/>
            </p:nvCxnSpPr>
            <p:spPr>
              <a:xfrm flipV="1">
                <a:off x="2866983" y="4509340"/>
                <a:ext cx="0" cy="287742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/>
              <p:cNvCxnSpPr/>
              <p:nvPr/>
            </p:nvCxnSpPr>
            <p:spPr>
              <a:xfrm flipH="1">
                <a:off x="2733631" y="4660365"/>
                <a:ext cx="265116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843" name="Groupe 28"/>
            <p:cNvGrpSpPr>
              <a:grpSpLocks/>
            </p:cNvGrpSpPr>
            <p:nvPr/>
          </p:nvGrpSpPr>
          <p:grpSpPr bwMode="auto">
            <a:xfrm>
              <a:off x="6084168" y="3791023"/>
              <a:ext cx="273240" cy="94344"/>
              <a:chOff x="2256718" y="4941168"/>
              <a:chExt cx="273240" cy="94344"/>
            </a:xfrm>
          </p:grpSpPr>
          <p:cxnSp>
            <p:nvCxnSpPr>
              <p:cNvPr id="27" name="Connecteur droit 26"/>
              <p:cNvCxnSpPr/>
              <p:nvPr/>
            </p:nvCxnSpPr>
            <p:spPr>
              <a:xfrm flipH="1">
                <a:off x="2256022" y="4940739"/>
                <a:ext cx="266703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/>
            </p:nvCxnSpPr>
            <p:spPr>
              <a:xfrm flipH="1">
                <a:off x="2263960" y="5036124"/>
                <a:ext cx="266703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Groupe 2"/>
          <p:cNvGrpSpPr>
            <a:grpSpLocks/>
          </p:cNvGrpSpPr>
          <p:nvPr/>
        </p:nvGrpSpPr>
        <p:grpSpPr bwMode="auto">
          <a:xfrm>
            <a:off x="12700" y="3043238"/>
            <a:ext cx="7727950" cy="2041525"/>
            <a:chOff x="12700" y="3043238"/>
            <a:chExt cx="7727950" cy="2041525"/>
          </a:xfrm>
        </p:grpSpPr>
        <p:sp>
          <p:nvSpPr>
            <p:cNvPr id="31" name="Rectangle 30"/>
            <p:cNvSpPr/>
            <p:nvPr/>
          </p:nvSpPr>
          <p:spPr>
            <a:xfrm>
              <a:off x="323850" y="3043238"/>
              <a:ext cx="7416800" cy="2603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342900" indent="-342900">
                <a:buFont typeface="Wingdings" pitchFamily="2" charset="2"/>
                <a:buChar char="q"/>
                <a:defRPr/>
              </a:pPr>
              <a:r>
                <a:rPr lang="fr-FR" sz="2000" b="1" dirty="0">
                  <a:solidFill>
                    <a:srgbClr val="000000"/>
                  </a:solidFill>
                </a:rPr>
                <a:t>Risque de diminution de la sensibilité du modèle!</a:t>
              </a:r>
            </a:p>
          </p:txBody>
        </p:sp>
        <p:pic>
          <p:nvPicPr>
            <p:cNvPr id="3483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27936" t="28291" r="30264" b="50574"/>
            <a:stretch>
              <a:fillRect/>
            </a:stretch>
          </p:blipFill>
          <p:spPr bwMode="auto">
            <a:xfrm>
              <a:off x="12700" y="3429000"/>
              <a:ext cx="5241925" cy="165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4992" name="Rectangle 84991"/>
          <p:cNvSpPr/>
          <p:nvPr/>
        </p:nvSpPr>
        <p:spPr>
          <a:xfrm>
            <a:off x="1944688" y="4926013"/>
            <a:ext cx="3240087" cy="1444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34100" y="3311525"/>
            <a:ext cx="2614613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4997" name="Connecteur droit avec flèche 84996"/>
          <p:cNvCxnSpPr/>
          <p:nvPr/>
        </p:nvCxnSpPr>
        <p:spPr>
          <a:xfrm>
            <a:off x="5395913" y="4581525"/>
            <a:ext cx="431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007" name="Rectangle 85006"/>
          <p:cNvSpPr/>
          <p:nvPr/>
        </p:nvSpPr>
        <p:spPr>
          <a:xfrm>
            <a:off x="6478588" y="4757738"/>
            <a:ext cx="358775" cy="1857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0" name="Rectangle 49"/>
          <p:cNvSpPr/>
          <p:nvPr/>
        </p:nvSpPr>
        <p:spPr>
          <a:xfrm>
            <a:off x="7920038" y="4757738"/>
            <a:ext cx="358775" cy="1857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85011" name="Groupe 85010"/>
          <p:cNvGrpSpPr>
            <a:grpSpLocks/>
          </p:cNvGrpSpPr>
          <p:nvPr/>
        </p:nvGrpSpPr>
        <p:grpSpPr bwMode="auto">
          <a:xfrm>
            <a:off x="55563" y="5084763"/>
            <a:ext cx="8693150" cy="1674812"/>
            <a:chOff x="54870" y="5297177"/>
            <a:chExt cx="8430250" cy="1473950"/>
          </a:xfrm>
        </p:grpSpPr>
        <p:grpSp>
          <p:nvGrpSpPr>
            <p:cNvPr id="34831" name="Groupe 85001"/>
            <p:cNvGrpSpPr>
              <a:grpSpLocks/>
            </p:cNvGrpSpPr>
            <p:nvPr/>
          </p:nvGrpSpPr>
          <p:grpSpPr bwMode="auto">
            <a:xfrm>
              <a:off x="54870" y="5297177"/>
              <a:ext cx="8430250" cy="1284846"/>
              <a:chOff x="69384" y="5282663"/>
              <a:chExt cx="8430250" cy="1284846"/>
            </a:xfrm>
          </p:grpSpPr>
          <p:sp>
            <p:nvSpPr>
              <p:cNvPr id="84999" name="Rectangle 84998"/>
              <p:cNvSpPr/>
              <p:nvPr/>
            </p:nvSpPr>
            <p:spPr>
              <a:xfrm>
                <a:off x="69384" y="5430757"/>
                <a:ext cx="5027976" cy="98077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fr-FR" b="1" u="sng" dirty="0">
                    <a:solidFill>
                      <a:schemeClr val="tx1"/>
                    </a:solidFill>
                  </a:rPr>
                  <a:t>Avec la nouvelle table contrôlée manuellement :</a:t>
                </a:r>
              </a:p>
              <a:p>
                <a:pPr>
                  <a:defRPr/>
                </a:pPr>
                <a:r>
                  <a:rPr lang="fr-FR" b="1" dirty="0">
                    <a:solidFill>
                      <a:schemeClr val="tx1"/>
                    </a:solidFill>
                  </a:rPr>
                  <a:t>- Plus de vétos</a:t>
                </a:r>
              </a:p>
              <a:p>
                <a:pPr>
                  <a:defRPr/>
                </a:pPr>
                <a:r>
                  <a:rPr lang="fr-FR" b="1" dirty="0">
                    <a:solidFill>
                      <a:schemeClr val="tx1"/>
                    </a:solidFill>
                  </a:rPr>
                  <a:t>- Meilleure représentation des classes extrêmes</a:t>
                </a:r>
              </a:p>
              <a:p>
                <a:pPr algn="ctr">
                  <a:defRPr/>
                </a:pPr>
                <a:endParaRPr lang="fr-FR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4836" name="Picture 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956360" y="5282663"/>
                <a:ext cx="2543274" cy="12848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cxnSp>
            <p:nvCxnSpPr>
              <p:cNvPr id="43" name="Connecteur droit avec flèche 42"/>
              <p:cNvCxnSpPr/>
              <p:nvPr/>
            </p:nvCxnSpPr>
            <p:spPr>
              <a:xfrm>
                <a:off x="5396021" y="5925333"/>
                <a:ext cx="431057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Rectangle 50"/>
            <p:cNvSpPr/>
            <p:nvPr/>
          </p:nvSpPr>
          <p:spPr>
            <a:xfrm>
              <a:off x="7809283" y="6332435"/>
              <a:ext cx="358702" cy="1858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252859" y="6332435"/>
              <a:ext cx="358701" cy="1858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85009" name="Connecteur droit avec flèche 85008"/>
            <p:cNvCxnSpPr/>
            <p:nvPr/>
          </p:nvCxnSpPr>
          <p:spPr>
            <a:xfrm flipV="1">
              <a:off x="6924077" y="6494499"/>
              <a:ext cx="0" cy="27662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830" name="Picture 32"/>
          <p:cNvPicPr>
            <a:picLocks noChangeAspect="1" noChangeArrowheads="1"/>
          </p:cNvPicPr>
          <p:nvPr/>
        </p:nvPicPr>
        <p:blipFill>
          <a:blip r:embed="rId8" cstate="print"/>
          <a:srcRect l="50209" t="67778" r="23531" b="30267"/>
          <a:stretch>
            <a:fillRect/>
          </a:stretch>
        </p:blipFill>
        <p:spPr bwMode="auto">
          <a:xfrm>
            <a:off x="203200" y="7029450"/>
            <a:ext cx="57404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2" grpId="0" animBg="1"/>
      <p:bldP spid="85007" grpId="0" animBg="1"/>
      <p:bldP spid="5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113" y="76200"/>
            <a:ext cx="8678862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dirty="0" smtClean="0"/>
              <a:t>  </a:t>
            </a:r>
            <a:r>
              <a:rPr sz="2700" b="1" dirty="0" smtClean="0"/>
              <a:t>Conseils pratiques lors de la conception d’un modèle sur </a:t>
            </a:r>
            <a:r>
              <a:rPr sz="2700" b="1" dirty="0" err="1" smtClean="0"/>
              <a:t>DEXi</a:t>
            </a:r>
            <a:endParaRPr sz="2700" b="1" dirty="0"/>
          </a:p>
        </p:txBody>
      </p:sp>
      <p:sp>
        <p:nvSpPr>
          <p:cNvPr id="35843" name="Espace réservé du contenu 2"/>
          <p:cNvSpPr>
            <a:spLocks noGrp="1"/>
          </p:cNvSpPr>
          <p:nvPr>
            <p:ph idx="1"/>
          </p:nvPr>
        </p:nvSpPr>
        <p:spPr>
          <a:xfrm>
            <a:off x="107950" y="1268413"/>
            <a:ext cx="9036050" cy="1296987"/>
          </a:xfrm>
        </p:spPr>
        <p:txBody>
          <a:bodyPr/>
          <a:lstStyle/>
          <a:p>
            <a:r>
              <a:rPr sz="2800" b="1" smtClean="0">
                <a:solidFill>
                  <a:schemeClr val="tx1"/>
                </a:solidFill>
              </a:rPr>
              <a:t>Limiter la complexité des tables de contingence !</a:t>
            </a:r>
          </a:p>
          <a:p>
            <a:r>
              <a:rPr sz="2800" b="1" smtClean="0">
                <a:solidFill>
                  <a:schemeClr val="tx1"/>
                </a:solidFill>
              </a:rPr>
              <a:t>Principe de l’explosion combinatoire :</a:t>
            </a:r>
          </a:p>
        </p:txBody>
      </p:sp>
      <p:grpSp>
        <p:nvGrpSpPr>
          <p:cNvPr id="81" name="Groupe 80"/>
          <p:cNvGrpSpPr>
            <a:grpSpLocks/>
          </p:cNvGrpSpPr>
          <p:nvPr/>
        </p:nvGrpSpPr>
        <p:grpSpPr bwMode="auto">
          <a:xfrm>
            <a:off x="468313" y="2743200"/>
            <a:ext cx="8656637" cy="1008063"/>
            <a:chOff x="467544" y="2742834"/>
            <a:chExt cx="8657232" cy="1008460"/>
          </a:xfrm>
        </p:grpSpPr>
        <p:sp>
          <p:nvSpPr>
            <p:cNvPr id="29" name="Rectangle 28"/>
            <p:cNvSpPr/>
            <p:nvPr/>
          </p:nvSpPr>
          <p:spPr>
            <a:xfrm>
              <a:off x="1951958" y="2933409"/>
              <a:ext cx="7172818" cy="62731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fr-FR" b="1" dirty="0">
                  <a:solidFill>
                    <a:schemeClr val="tx1"/>
                  </a:solidFill>
                </a:rPr>
                <a:t>2 critères à  4 classes           4 x 4 combinaisons =  16 lignes (RDD)    </a:t>
              </a:r>
            </a:p>
          </p:txBody>
        </p:sp>
        <p:cxnSp>
          <p:nvCxnSpPr>
            <p:cNvPr id="12" name="Connecteur droit avec flèche 11"/>
            <p:cNvCxnSpPr/>
            <p:nvPr/>
          </p:nvCxnSpPr>
          <p:spPr>
            <a:xfrm>
              <a:off x="4112695" y="3270092"/>
              <a:ext cx="35880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875" name="Groupe 26"/>
            <p:cNvGrpSpPr>
              <a:grpSpLocks/>
            </p:cNvGrpSpPr>
            <p:nvPr/>
          </p:nvGrpSpPr>
          <p:grpSpPr bwMode="auto">
            <a:xfrm>
              <a:off x="467544" y="2742834"/>
              <a:ext cx="1071510" cy="1008460"/>
              <a:chOff x="3072172" y="4490977"/>
              <a:chExt cx="1656184" cy="1530311"/>
            </a:xfrm>
          </p:grpSpPr>
          <p:sp>
            <p:nvSpPr>
              <p:cNvPr id="14" name="Ellipse 13"/>
              <p:cNvSpPr/>
              <p:nvPr/>
            </p:nvSpPr>
            <p:spPr>
              <a:xfrm>
                <a:off x="3072172" y="5433263"/>
                <a:ext cx="647828" cy="575974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sp>
            <p:nvSpPr>
              <p:cNvPr id="15" name="Ellipse 14"/>
              <p:cNvSpPr/>
              <p:nvPr/>
            </p:nvSpPr>
            <p:spPr>
              <a:xfrm>
                <a:off x="4080722" y="5445312"/>
                <a:ext cx="647828" cy="575976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sp>
            <p:nvSpPr>
              <p:cNvPr id="17" name="Ellipse 16"/>
              <p:cNvSpPr/>
              <p:nvPr/>
            </p:nvSpPr>
            <p:spPr>
              <a:xfrm>
                <a:off x="3636568" y="4490977"/>
                <a:ext cx="647828" cy="575976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cxnSp>
            <p:nvCxnSpPr>
              <p:cNvPr id="19" name="Connecteur droit avec flèche 18"/>
              <p:cNvCxnSpPr>
                <a:endCxn id="17" idx="4"/>
              </p:cNvCxnSpPr>
              <p:nvPr/>
            </p:nvCxnSpPr>
            <p:spPr>
              <a:xfrm flipV="1">
                <a:off x="3454980" y="5066953"/>
                <a:ext cx="505502" cy="38559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avec flèche 20"/>
              <p:cNvCxnSpPr>
                <a:endCxn id="17" idx="4"/>
              </p:cNvCxnSpPr>
              <p:nvPr/>
            </p:nvCxnSpPr>
            <p:spPr>
              <a:xfrm flipH="1" flipV="1">
                <a:off x="3960482" y="5066953"/>
                <a:ext cx="336183" cy="44583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8" name="Groupe 77"/>
          <p:cNvGrpSpPr>
            <a:grpSpLocks/>
          </p:cNvGrpSpPr>
          <p:nvPr/>
        </p:nvGrpSpPr>
        <p:grpSpPr bwMode="auto">
          <a:xfrm>
            <a:off x="114300" y="4032250"/>
            <a:ext cx="9010650" cy="1160463"/>
            <a:chOff x="113612" y="4032304"/>
            <a:chExt cx="9011164" cy="1159775"/>
          </a:xfrm>
        </p:grpSpPr>
        <p:grpSp>
          <p:nvGrpSpPr>
            <p:cNvPr id="35862" name="Groupe 48"/>
            <p:cNvGrpSpPr>
              <a:grpSpLocks/>
            </p:cNvGrpSpPr>
            <p:nvPr/>
          </p:nvGrpSpPr>
          <p:grpSpPr bwMode="auto">
            <a:xfrm>
              <a:off x="113612" y="4032304"/>
              <a:ext cx="1578481" cy="1159775"/>
              <a:chOff x="319609" y="4054847"/>
              <a:chExt cx="1578481" cy="1159775"/>
            </a:xfrm>
          </p:grpSpPr>
          <p:grpSp>
            <p:nvGrpSpPr>
              <p:cNvPr id="35865" name="Groupe 30"/>
              <p:cNvGrpSpPr>
                <a:grpSpLocks/>
              </p:cNvGrpSpPr>
              <p:nvPr/>
            </p:nvGrpSpPr>
            <p:grpSpPr bwMode="auto">
              <a:xfrm>
                <a:off x="319609" y="4054847"/>
                <a:ext cx="1066320" cy="1159775"/>
                <a:chOff x="3072172" y="4387604"/>
                <a:chExt cx="1648163" cy="1759927"/>
              </a:xfrm>
            </p:grpSpPr>
            <p:sp>
              <p:nvSpPr>
                <p:cNvPr id="32" name="Ellipse 31"/>
                <p:cNvSpPr/>
                <p:nvPr/>
              </p:nvSpPr>
              <p:spPr>
                <a:xfrm>
                  <a:off x="3072172" y="5432485"/>
                  <a:ext cx="647821" cy="577814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dirty="0"/>
                </a:p>
              </p:txBody>
            </p:sp>
            <p:sp>
              <p:nvSpPr>
                <p:cNvPr id="33" name="Ellipse 32"/>
                <p:cNvSpPr/>
                <p:nvPr/>
              </p:nvSpPr>
              <p:spPr>
                <a:xfrm>
                  <a:off x="3938388" y="5572123"/>
                  <a:ext cx="642913" cy="57540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dirty="0"/>
                </a:p>
              </p:txBody>
            </p:sp>
            <p:sp>
              <p:nvSpPr>
                <p:cNvPr id="34" name="Ellipse 33"/>
                <p:cNvSpPr/>
                <p:nvPr/>
              </p:nvSpPr>
              <p:spPr>
                <a:xfrm>
                  <a:off x="4070897" y="4387604"/>
                  <a:ext cx="642913" cy="57540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dirty="0"/>
                </a:p>
              </p:txBody>
            </p:sp>
            <p:cxnSp>
              <p:nvCxnSpPr>
                <p:cNvPr id="35" name="Connecteur droit avec flèche 34"/>
                <p:cNvCxnSpPr>
                  <a:stCxn id="32" idx="0"/>
                  <a:endCxn id="34" idx="4"/>
                </p:cNvCxnSpPr>
                <p:nvPr/>
              </p:nvCxnSpPr>
              <p:spPr>
                <a:xfrm flipV="1">
                  <a:off x="3396083" y="4963012"/>
                  <a:ext cx="993817" cy="46947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cteur droit avec flèche 35"/>
                <p:cNvCxnSpPr>
                  <a:stCxn id="33" idx="0"/>
                  <a:endCxn id="34" idx="4"/>
                </p:cNvCxnSpPr>
                <p:nvPr/>
              </p:nvCxnSpPr>
              <p:spPr>
                <a:xfrm flipV="1">
                  <a:off x="4262299" y="4963012"/>
                  <a:ext cx="127601" cy="609112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Ellipse 36"/>
              <p:cNvSpPr/>
              <p:nvPr/>
            </p:nvSpPr>
            <p:spPr>
              <a:xfrm>
                <a:off x="1478550" y="4778318"/>
                <a:ext cx="419124" cy="379188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cxnSp>
            <p:nvCxnSpPr>
              <p:cNvPr id="38" name="Connecteur droit avec flèche 37"/>
              <p:cNvCxnSpPr>
                <a:stCxn id="37" idx="1"/>
                <a:endCxn id="34" idx="4"/>
              </p:cNvCxnSpPr>
              <p:nvPr/>
            </p:nvCxnSpPr>
            <p:spPr>
              <a:xfrm flipH="1" flipV="1">
                <a:off x="1175321" y="4434035"/>
                <a:ext cx="365146" cy="39981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Rectangle 56"/>
            <p:cNvSpPr/>
            <p:nvPr/>
          </p:nvSpPr>
          <p:spPr>
            <a:xfrm>
              <a:off x="1952042" y="4149709"/>
              <a:ext cx="7172734" cy="6282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fr-FR" b="1" dirty="0">
                  <a:solidFill>
                    <a:schemeClr val="tx1"/>
                  </a:solidFill>
                </a:rPr>
                <a:t>3 critères à  4 classes           4 x 4 x 4 combinaisons =  </a:t>
              </a:r>
              <a:r>
                <a:rPr lang="fr-FR" sz="3200" b="1" dirty="0">
                  <a:solidFill>
                    <a:schemeClr val="tx1"/>
                  </a:solidFill>
                </a:rPr>
                <a:t>64</a:t>
              </a:r>
              <a:r>
                <a:rPr lang="fr-FR" b="1" dirty="0">
                  <a:solidFill>
                    <a:schemeClr val="tx1"/>
                  </a:solidFill>
                </a:rPr>
                <a:t> lignes (RDD)    </a:t>
              </a:r>
            </a:p>
          </p:txBody>
        </p:sp>
        <p:cxnSp>
          <p:nvCxnSpPr>
            <p:cNvPr id="58" name="Connecteur droit avec flèche 57"/>
            <p:cNvCxnSpPr/>
            <p:nvPr/>
          </p:nvCxnSpPr>
          <p:spPr>
            <a:xfrm>
              <a:off x="4112753" y="4474954"/>
              <a:ext cx="360383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e 78"/>
          <p:cNvGrpSpPr>
            <a:grpSpLocks/>
          </p:cNvGrpSpPr>
          <p:nvPr/>
        </p:nvGrpSpPr>
        <p:grpSpPr bwMode="auto">
          <a:xfrm>
            <a:off x="80963" y="5484813"/>
            <a:ext cx="9015412" cy="1212850"/>
            <a:chOff x="81266" y="5484592"/>
            <a:chExt cx="9014662" cy="1213405"/>
          </a:xfrm>
        </p:grpSpPr>
        <p:grpSp>
          <p:nvGrpSpPr>
            <p:cNvPr id="35848" name="Groupe 74"/>
            <p:cNvGrpSpPr>
              <a:grpSpLocks/>
            </p:cNvGrpSpPr>
            <p:nvPr/>
          </p:nvGrpSpPr>
          <p:grpSpPr bwMode="auto">
            <a:xfrm>
              <a:off x="81266" y="5519765"/>
              <a:ext cx="2019407" cy="1178232"/>
              <a:chOff x="142960" y="5310270"/>
              <a:chExt cx="2019407" cy="1178232"/>
            </a:xfrm>
          </p:grpSpPr>
          <p:grpSp>
            <p:nvGrpSpPr>
              <p:cNvPr id="35851" name="Groupe 58"/>
              <p:cNvGrpSpPr>
                <a:grpSpLocks/>
              </p:cNvGrpSpPr>
              <p:nvPr/>
            </p:nvGrpSpPr>
            <p:grpSpPr bwMode="auto">
              <a:xfrm>
                <a:off x="142960" y="5310270"/>
                <a:ext cx="1452613" cy="1122638"/>
                <a:chOff x="164854" y="4054847"/>
                <a:chExt cx="1452613" cy="1122638"/>
              </a:xfrm>
            </p:grpSpPr>
            <p:grpSp>
              <p:nvGrpSpPr>
                <p:cNvPr id="35854" name="Groupe 59"/>
                <p:cNvGrpSpPr>
                  <a:grpSpLocks/>
                </p:cNvGrpSpPr>
                <p:nvPr/>
              </p:nvGrpSpPr>
              <p:grpSpPr bwMode="auto">
                <a:xfrm>
                  <a:off x="164854" y="4054847"/>
                  <a:ext cx="1221076" cy="1109457"/>
                  <a:chOff x="2832973" y="4387604"/>
                  <a:chExt cx="1887362" cy="1683571"/>
                </a:xfrm>
              </p:grpSpPr>
              <p:sp>
                <p:nvSpPr>
                  <p:cNvPr id="63" name="Ellipse 62"/>
                  <p:cNvSpPr/>
                  <p:nvPr/>
                </p:nvSpPr>
                <p:spPr>
                  <a:xfrm>
                    <a:off x="2832973" y="5486254"/>
                    <a:ext cx="647730" cy="576011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 dirty="0"/>
                  </a:p>
                </p:txBody>
              </p:sp>
              <p:sp>
                <p:nvSpPr>
                  <p:cNvPr id="64" name="Ellipse 63"/>
                  <p:cNvSpPr/>
                  <p:nvPr/>
                </p:nvSpPr>
                <p:spPr>
                  <a:xfrm>
                    <a:off x="3605832" y="5495894"/>
                    <a:ext cx="647730" cy="576011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 dirty="0"/>
                  </a:p>
                </p:txBody>
              </p:sp>
              <p:sp>
                <p:nvSpPr>
                  <p:cNvPr id="65" name="Ellipse 64"/>
                  <p:cNvSpPr/>
                  <p:nvPr/>
                </p:nvSpPr>
                <p:spPr>
                  <a:xfrm>
                    <a:off x="4072001" y="4387252"/>
                    <a:ext cx="647730" cy="576011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 dirty="0"/>
                  </a:p>
                </p:txBody>
              </p:sp>
              <p:cxnSp>
                <p:nvCxnSpPr>
                  <p:cNvPr id="66" name="Connecteur droit avec flèche 65"/>
                  <p:cNvCxnSpPr>
                    <a:stCxn id="63" idx="0"/>
                    <a:endCxn id="65" idx="4"/>
                  </p:cNvCxnSpPr>
                  <p:nvPr/>
                </p:nvCxnSpPr>
                <p:spPr>
                  <a:xfrm flipV="1">
                    <a:off x="3156838" y="4963263"/>
                    <a:ext cx="1239028" cy="522991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Connecteur droit avec flèche 66"/>
                  <p:cNvCxnSpPr>
                    <a:stCxn id="64" idx="0"/>
                    <a:endCxn id="65" idx="4"/>
                  </p:cNvCxnSpPr>
                  <p:nvPr/>
                </p:nvCxnSpPr>
                <p:spPr>
                  <a:xfrm flipV="1">
                    <a:off x="3929697" y="4963263"/>
                    <a:ext cx="466169" cy="532631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1" name="Ellipse 60"/>
                <p:cNvSpPr/>
                <p:nvPr/>
              </p:nvSpPr>
              <p:spPr>
                <a:xfrm>
                  <a:off x="1198230" y="4797905"/>
                  <a:ext cx="419065" cy="379586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dirty="0"/>
                </a:p>
              </p:txBody>
            </p:sp>
            <p:cxnSp>
              <p:nvCxnSpPr>
                <p:cNvPr id="62" name="Connecteur droit avec flèche 61"/>
                <p:cNvCxnSpPr>
                  <a:stCxn id="61" idx="1"/>
                  <a:endCxn id="65" idx="4"/>
                </p:cNvCxnSpPr>
                <p:nvPr/>
              </p:nvCxnSpPr>
              <p:spPr>
                <a:xfrm flipH="1" flipV="1">
                  <a:off x="1176007" y="4434201"/>
                  <a:ext cx="84131" cy="419292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8" name="Ellipse 67"/>
              <p:cNvSpPr/>
              <p:nvPr/>
            </p:nvSpPr>
            <p:spPr>
              <a:xfrm>
                <a:off x="1743027" y="6108915"/>
                <a:ext cx="419065" cy="37958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cxnSp>
            <p:nvCxnSpPr>
              <p:cNvPr id="72" name="Connecteur droit avec flèche 71"/>
              <p:cNvCxnSpPr>
                <a:stCxn id="68" idx="1"/>
                <a:endCxn id="65" idx="4"/>
              </p:cNvCxnSpPr>
              <p:nvPr/>
            </p:nvCxnSpPr>
            <p:spPr>
              <a:xfrm flipH="1" flipV="1">
                <a:off x="1154113" y="5689624"/>
                <a:ext cx="650821" cy="4748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Rectangle 75"/>
            <p:cNvSpPr/>
            <p:nvPr/>
          </p:nvSpPr>
          <p:spPr>
            <a:xfrm>
              <a:off x="1724191" y="5484592"/>
              <a:ext cx="7371737" cy="7957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fr-FR" b="1" dirty="0">
                  <a:solidFill>
                    <a:schemeClr val="tx1"/>
                  </a:solidFill>
                </a:rPr>
                <a:t>4 critères à  4 classes           4 x 4 x 4 x4 combinaisons =  </a:t>
              </a:r>
              <a:r>
                <a:rPr lang="fr-FR" sz="4000" b="1" dirty="0">
                  <a:solidFill>
                    <a:schemeClr val="tx1"/>
                  </a:solidFill>
                </a:rPr>
                <a:t>256</a:t>
              </a:r>
              <a:r>
                <a:rPr lang="fr-FR" b="1" dirty="0">
                  <a:solidFill>
                    <a:schemeClr val="tx1"/>
                  </a:solidFill>
                </a:rPr>
                <a:t> lignes (RDD)    </a:t>
              </a:r>
            </a:p>
          </p:txBody>
        </p:sp>
        <p:cxnSp>
          <p:nvCxnSpPr>
            <p:cNvPr id="77" name="Connecteur droit avec flèche 76"/>
            <p:cNvCxnSpPr/>
            <p:nvPr/>
          </p:nvCxnSpPr>
          <p:spPr>
            <a:xfrm>
              <a:off x="3908410" y="5915001"/>
              <a:ext cx="360333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847" name="Picture 5" descr="http://www.orthorisq.fr/rc/fr/orthorisq/nws/News/2011/20111126-112828-274/src/nws_summary/fr/attentio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63" y="0"/>
            <a:ext cx="720725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82F7D-1878-4565-88F7-DA8D8774AC70}" type="slidenum">
              <a:rPr smtClean="0"/>
              <a:pPr>
                <a:defRPr/>
              </a:pPr>
              <a:t>22</a:t>
            </a:fld>
            <a:endParaRPr/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 cstate="print"/>
          <a:srcRect l="9164" t="25502" r="48537" b="26720"/>
          <a:stretch>
            <a:fillRect/>
          </a:stretch>
        </p:blipFill>
        <p:spPr bwMode="auto">
          <a:xfrm>
            <a:off x="0" y="1304925"/>
            <a:ext cx="5802313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07950" y="76200"/>
            <a:ext cx="9036050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b="1" dirty="0" smtClean="0"/>
              <a:t>Conseils pratiques lors de la conception d’un modèle sur </a:t>
            </a:r>
            <a:r>
              <a:rPr b="1" dirty="0" err="1" smtClean="0"/>
              <a:t>DEXi</a:t>
            </a:r>
            <a:endParaRPr b="1" dirty="0"/>
          </a:p>
        </p:txBody>
      </p:sp>
      <p:sp>
        <p:nvSpPr>
          <p:cNvPr id="5" name="Ellipse 4"/>
          <p:cNvSpPr/>
          <p:nvPr/>
        </p:nvSpPr>
        <p:spPr>
          <a:xfrm>
            <a:off x="4868863" y="5699125"/>
            <a:ext cx="360362" cy="3587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508625" y="5373688"/>
            <a:ext cx="2951163" cy="9350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Insertion de critère(s) agrégé(s) intermédiaire(s)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1EB7B-B81A-4222-954C-7D03E97AC189}" type="slidenum">
              <a:rPr smtClean="0"/>
              <a:pPr>
                <a:defRPr/>
              </a:pPr>
              <a:t>23</a:t>
            </a:fld>
            <a:endParaRPr/>
          </a:p>
        </p:txBody>
      </p:sp>
      <p:sp>
        <p:nvSpPr>
          <p:cNvPr id="37891" name="Titre 1"/>
          <p:cNvSpPr>
            <a:spLocks noGrp="1"/>
          </p:cNvSpPr>
          <p:nvPr>
            <p:ph type="title"/>
          </p:nvPr>
        </p:nvSpPr>
        <p:spPr>
          <a:xfrm>
            <a:off x="436563" y="76200"/>
            <a:ext cx="8402637" cy="685800"/>
          </a:xfrm>
        </p:spPr>
        <p:txBody>
          <a:bodyPr/>
          <a:lstStyle/>
          <a:p>
            <a:r>
              <a:rPr sz="3200" b="1" smtClean="0">
                <a:solidFill>
                  <a:srgbClr val="000000"/>
                </a:solidFill>
              </a:rPr>
              <a:t>Onglet [Option] : </a:t>
            </a:r>
            <a:r>
              <a:rPr sz="2200" b="1" smtClean="0">
                <a:solidFill>
                  <a:srgbClr val="000000"/>
                </a:solidFill>
              </a:rPr>
              <a:t>Caractériser des options à évaluer dans DEXi</a:t>
            </a:r>
          </a:p>
        </p:txBody>
      </p:sp>
      <p:grpSp>
        <p:nvGrpSpPr>
          <p:cNvPr id="37892" name="Groupe 8"/>
          <p:cNvGrpSpPr>
            <a:grpSpLocks/>
          </p:cNvGrpSpPr>
          <p:nvPr/>
        </p:nvGrpSpPr>
        <p:grpSpPr bwMode="auto">
          <a:xfrm>
            <a:off x="73025" y="1068388"/>
            <a:ext cx="6451600" cy="4127500"/>
            <a:chOff x="467544" y="1268760"/>
            <a:chExt cx="6452566" cy="4128301"/>
          </a:xfrm>
        </p:grpSpPr>
        <p:pic>
          <p:nvPicPr>
            <p:cNvPr id="37904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 l="10265" t="16423" r="46983" b="43631"/>
            <a:stretch>
              <a:fillRect/>
            </a:stretch>
          </p:blipFill>
          <p:spPr bwMode="auto">
            <a:xfrm>
              <a:off x="467544" y="1628800"/>
              <a:ext cx="6452566" cy="3768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Rectangle 4"/>
            <p:cNvSpPr/>
            <p:nvPr/>
          </p:nvSpPr>
          <p:spPr>
            <a:xfrm>
              <a:off x="1259826" y="2492960"/>
              <a:ext cx="719245" cy="21594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8" name="Connecteur droit avec flèche 7"/>
            <p:cNvCxnSpPr/>
            <p:nvPr/>
          </p:nvCxnSpPr>
          <p:spPr>
            <a:xfrm flipH="1">
              <a:off x="1620242" y="1268760"/>
              <a:ext cx="503313" cy="1224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Accolade fermante 12"/>
          <p:cNvSpPr/>
          <p:nvPr/>
        </p:nvSpPr>
        <p:spPr>
          <a:xfrm rot="5400000">
            <a:off x="1820069" y="3423444"/>
            <a:ext cx="381000" cy="3668712"/>
          </a:xfrm>
          <a:prstGeom prst="rightBrace">
            <a:avLst>
              <a:gd name="adj1" fmla="val 44628"/>
              <a:gd name="adj2" fmla="val 46044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404813" y="5532438"/>
            <a:ext cx="3311525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Critères basiques</a:t>
            </a:r>
          </a:p>
        </p:txBody>
      </p:sp>
      <p:sp>
        <p:nvSpPr>
          <p:cNvPr id="15" name="Ellipse 14"/>
          <p:cNvSpPr/>
          <p:nvPr/>
        </p:nvSpPr>
        <p:spPr>
          <a:xfrm>
            <a:off x="1781175" y="2565400"/>
            <a:ext cx="431800" cy="288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18" name="Connecteur droit avec flèche 17"/>
          <p:cNvCxnSpPr>
            <a:stCxn id="17" idx="1"/>
            <a:endCxn id="15" idx="7"/>
          </p:cNvCxnSpPr>
          <p:nvPr/>
        </p:nvCxnSpPr>
        <p:spPr>
          <a:xfrm flipH="1">
            <a:off x="2149475" y="1716088"/>
            <a:ext cx="4651375" cy="8921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800850" y="1427163"/>
            <a:ext cx="1728788" cy="576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Ajouter une Option à évaluer (= </a:t>
            </a:r>
            <a:r>
              <a:rPr lang="fr-FR" b="1" dirty="0" err="1">
                <a:solidFill>
                  <a:schemeClr val="tx1"/>
                </a:solidFill>
              </a:rPr>
              <a:t>SdC</a:t>
            </a:r>
            <a:r>
              <a:rPr lang="fr-FR" b="1" dirty="0">
                <a:solidFill>
                  <a:schemeClr val="tx1"/>
                </a:solidFill>
              </a:rPr>
              <a:t>)</a:t>
            </a:r>
          </a:p>
        </p:txBody>
      </p:sp>
      <p:cxnSp>
        <p:nvCxnSpPr>
          <p:cNvPr id="23" name="Connecteur droit avec flèche 22"/>
          <p:cNvCxnSpPr/>
          <p:nvPr/>
        </p:nvCxnSpPr>
        <p:spPr>
          <a:xfrm flipH="1">
            <a:off x="5721350" y="1716088"/>
            <a:ext cx="1079500" cy="1295400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524625" y="3014663"/>
            <a:ext cx="2541588" cy="13684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fr-FR" b="1" dirty="0">
                <a:solidFill>
                  <a:srgbClr val="000000"/>
                </a:solidFill>
              </a:rPr>
              <a:t>Affectation d’une classe ligne par ligne</a:t>
            </a:r>
          </a:p>
        </p:txBody>
      </p:sp>
      <p:cxnSp>
        <p:nvCxnSpPr>
          <p:cNvPr id="34" name="Connecteur droit avec flèche 33"/>
          <p:cNvCxnSpPr/>
          <p:nvPr/>
        </p:nvCxnSpPr>
        <p:spPr>
          <a:xfrm flipH="1">
            <a:off x="6034088" y="3602038"/>
            <a:ext cx="49053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 flipH="1">
            <a:off x="6026150" y="3386138"/>
            <a:ext cx="49053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flipH="1">
            <a:off x="6019800" y="3803650"/>
            <a:ext cx="49053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flipH="1">
            <a:off x="6034088" y="4005263"/>
            <a:ext cx="49053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9608D7-39DB-4AAE-8273-841BED47235B}" type="slidenum">
              <a:rPr smtClean="0"/>
              <a:pPr>
                <a:defRPr/>
              </a:pPr>
              <a:t>24</a:t>
            </a:fld>
            <a:endParaRPr/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2" cstate="print"/>
          <a:srcRect l="6984" t="11006" r="42010" b="24178"/>
          <a:stretch>
            <a:fillRect/>
          </a:stretch>
        </p:blipFill>
        <p:spPr bwMode="auto">
          <a:xfrm>
            <a:off x="393700" y="1216025"/>
            <a:ext cx="5832475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Accolade fermante 4"/>
          <p:cNvSpPr/>
          <p:nvPr/>
        </p:nvSpPr>
        <p:spPr>
          <a:xfrm rot="5400000">
            <a:off x="1766094" y="4445794"/>
            <a:ext cx="220663" cy="3025775"/>
          </a:xfrm>
          <a:prstGeom prst="rightBrace">
            <a:avLst>
              <a:gd name="adj1" fmla="val 44628"/>
              <a:gd name="adj2" fmla="val 46044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395288" y="5995988"/>
            <a:ext cx="3311525" cy="673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Critères basiques </a:t>
            </a:r>
            <a:r>
              <a:rPr lang="fr-FR" b="1" dirty="0">
                <a:solidFill>
                  <a:schemeClr val="tx1"/>
                </a:solidFill>
              </a:rPr>
              <a:t>+ critères agrégés</a:t>
            </a:r>
          </a:p>
        </p:txBody>
      </p:sp>
      <p:sp>
        <p:nvSpPr>
          <p:cNvPr id="38918" name="Titre 1"/>
          <p:cNvSpPr>
            <a:spLocks noGrp="1"/>
          </p:cNvSpPr>
          <p:nvPr>
            <p:ph type="title"/>
          </p:nvPr>
        </p:nvSpPr>
        <p:spPr>
          <a:xfrm>
            <a:off x="436563" y="76200"/>
            <a:ext cx="8402637" cy="685800"/>
          </a:xfrm>
        </p:spPr>
        <p:txBody>
          <a:bodyPr/>
          <a:lstStyle/>
          <a:p>
            <a:r>
              <a:rPr sz="3200" b="1" smtClean="0">
                <a:solidFill>
                  <a:srgbClr val="000000"/>
                </a:solidFill>
              </a:rPr>
              <a:t>Onglet [Evaluation] : Affichage des résultats</a:t>
            </a:r>
          </a:p>
        </p:txBody>
      </p:sp>
      <p:sp>
        <p:nvSpPr>
          <p:cNvPr id="9" name="Rectangle 8"/>
          <p:cNvSpPr/>
          <p:nvPr/>
        </p:nvSpPr>
        <p:spPr>
          <a:xfrm>
            <a:off x="6026150" y="3057525"/>
            <a:ext cx="2541588" cy="12350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fr-FR" b="1" dirty="0">
                <a:solidFill>
                  <a:srgbClr val="000000"/>
                </a:solidFill>
              </a:rPr>
              <a:t>Possibilité de modifier ici aussi les critères basiques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5527675" y="3429000"/>
            <a:ext cx="49053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157413" y="2097088"/>
            <a:ext cx="614362" cy="2524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2771775" y="2190750"/>
            <a:ext cx="360045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372225" y="1604963"/>
            <a:ext cx="2541588" cy="12350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fr-FR" b="1" dirty="0">
                <a:solidFill>
                  <a:srgbClr val="000000"/>
                </a:solidFill>
              </a:rPr>
              <a:t>Quelques représentations des résultats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6563" y="76200"/>
            <a:ext cx="8402637" cy="685800"/>
          </a:xfrm>
        </p:spPr>
        <p:txBody>
          <a:bodyPr/>
          <a:lstStyle/>
          <a:p>
            <a:pPr>
              <a:defRPr/>
            </a:pPr>
            <a:r>
              <a:rPr dirty="0" smtClean="0"/>
              <a:t>Onglet [Evaluation] : sortie ±1</a:t>
            </a:r>
            <a:endParaRPr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6FF4C8-C00B-4567-AB74-C354D205E301}" type="slidenum">
              <a:rPr smtClean="0"/>
              <a:pPr>
                <a:defRPr/>
              </a:pPr>
              <a:t>25</a:t>
            </a:fld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916238" y="2222500"/>
            <a:ext cx="612775" cy="2524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9941" name="Picture 2"/>
          <p:cNvPicPr>
            <a:picLocks noChangeAspect="1" noChangeArrowheads="1"/>
          </p:cNvPicPr>
          <p:nvPr/>
        </p:nvPicPr>
        <p:blipFill>
          <a:blip r:embed="rId2" cstate="print"/>
          <a:srcRect l="7619" t="17099" r="46561" b="64784"/>
          <a:stretch>
            <a:fillRect/>
          </a:stretch>
        </p:blipFill>
        <p:spPr bwMode="auto">
          <a:xfrm>
            <a:off x="179388" y="1125538"/>
            <a:ext cx="628491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195513" y="1700213"/>
            <a:ext cx="288925" cy="2016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2484438" y="1412875"/>
            <a:ext cx="574675" cy="2873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4500563" y="1981200"/>
            <a:ext cx="576262" cy="2873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45" name="Picture 7"/>
          <p:cNvPicPr>
            <a:picLocks noChangeAspect="1" noChangeArrowheads="1"/>
          </p:cNvPicPr>
          <p:nvPr/>
        </p:nvPicPr>
        <p:blipFill>
          <a:blip r:embed="rId3" cstate="print"/>
          <a:srcRect l="9579" t="7767" r="13016" b="64313"/>
          <a:stretch>
            <a:fillRect/>
          </a:stretch>
        </p:blipFill>
        <p:spPr bwMode="auto">
          <a:xfrm>
            <a:off x="725488" y="3500438"/>
            <a:ext cx="4668837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à coins arrondis 14"/>
          <p:cNvSpPr/>
          <p:nvPr/>
        </p:nvSpPr>
        <p:spPr>
          <a:xfrm>
            <a:off x="4130675" y="3649663"/>
            <a:ext cx="623888" cy="23717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3635375" y="6048375"/>
            <a:ext cx="175895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fr-FR" sz="1600" dirty="0">
                <a:solidFill>
                  <a:srgbClr val="000000"/>
                </a:solidFill>
              </a:rPr>
              <a:t>Classes renseignées dans l’onglet option</a:t>
            </a:r>
          </a:p>
        </p:txBody>
      </p:sp>
      <p:sp>
        <p:nvSpPr>
          <p:cNvPr id="23" name="Accolade fermante 22"/>
          <p:cNvSpPr/>
          <p:nvPr/>
        </p:nvSpPr>
        <p:spPr>
          <a:xfrm rot="5400000">
            <a:off x="1766095" y="4555331"/>
            <a:ext cx="220662" cy="3025775"/>
          </a:xfrm>
          <a:prstGeom prst="rightBrace">
            <a:avLst>
              <a:gd name="adj1" fmla="val 44628"/>
              <a:gd name="adj2" fmla="val 46044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250825" y="6022975"/>
            <a:ext cx="3311525" cy="673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Critères basiques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40425" y="3789363"/>
            <a:ext cx="3024188" cy="23891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Les colonnes -1 et +1 indiquent la classe que prendra le critère agrégé sélectionné (ci-dessus) selon un changement de + ou – une classe sur chaque critère basique sous-jacent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464300" y="1625600"/>
            <a:ext cx="2500313" cy="11953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Sélection d’un critère agrégé pour l’analyse ±1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4062CE-7613-4788-9A64-E55F3047723F}" type="slidenum">
              <a:rPr smtClean="0"/>
              <a:pPr>
                <a:defRPr/>
              </a:pPr>
              <a:t>26</a:t>
            </a:fld>
            <a:endParaRPr/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 cstate="print"/>
          <a:srcRect l="7619" t="17099" r="46561" b="64784"/>
          <a:stretch>
            <a:fillRect/>
          </a:stretch>
        </p:blipFill>
        <p:spPr bwMode="auto">
          <a:xfrm>
            <a:off x="179388" y="1125538"/>
            <a:ext cx="628491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441575" y="1684338"/>
            <a:ext cx="288925" cy="2000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4475163" y="1866900"/>
            <a:ext cx="576262" cy="2873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436563" y="76200"/>
            <a:ext cx="8402637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dirty="0" smtClean="0"/>
              <a:t>Onglet [Evaluation] : Analyses Points forts/Points faibles</a:t>
            </a:r>
            <a:endParaRPr dirty="0"/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2484438" y="1412875"/>
            <a:ext cx="574675" cy="2873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68" name="Picture 2"/>
          <p:cNvPicPr>
            <a:picLocks noChangeAspect="1" noChangeArrowheads="1"/>
          </p:cNvPicPr>
          <p:nvPr/>
        </p:nvPicPr>
        <p:blipFill>
          <a:blip r:embed="rId3" cstate="print"/>
          <a:srcRect l="8771" t="7063" r="31406" b="59377"/>
          <a:stretch>
            <a:fillRect/>
          </a:stretch>
        </p:blipFill>
        <p:spPr bwMode="auto">
          <a:xfrm>
            <a:off x="468313" y="3022600"/>
            <a:ext cx="3822700" cy="30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9" name="Picture 3"/>
          <p:cNvPicPr>
            <a:picLocks noChangeAspect="1" noChangeArrowheads="1"/>
          </p:cNvPicPr>
          <p:nvPr/>
        </p:nvPicPr>
        <p:blipFill>
          <a:blip r:embed="rId4" cstate="print"/>
          <a:srcRect l="8163" t="7198" r="32417" b="60651"/>
          <a:stretch>
            <a:fillRect/>
          </a:stretch>
        </p:blipFill>
        <p:spPr bwMode="auto">
          <a:xfrm>
            <a:off x="4762500" y="3163888"/>
            <a:ext cx="3600450" cy="27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A60308-B30C-4494-812E-2C1F6E03ECD4}" type="slidenum">
              <a:rPr smtClean="0"/>
              <a:pPr>
                <a:defRPr/>
              </a:pPr>
              <a:t>27</a:t>
            </a:fld>
            <a:endParaRPr/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 cstate="print"/>
          <a:srcRect l="9377" t="7344" r="17664" b="64455"/>
          <a:stretch>
            <a:fillRect/>
          </a:stretch>
        </p:blipFill>
        <p:spPr bwMode="auto">
          <a:xfrm>
            <a:off x="373063" y="3068638"/>
            <a:ext cx="4919662" cy="326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36563" y="76200"/>
            <a:ext cx="8402637" cy="685800"/>
          </a:xfrm>
        </p:spPr>
        <p:txBody>
          <a:bodyPr/>
          <a:lstStyle/>
          <a:p>
            <a:pPr>
              <a:defRPr/>
            </a:pPr>
            <a:r>
              <a:rPr dirty="0" smtClean="0"/>
              <a:t>Onglet [Evaluation] : Comparaison d’options</a:t>
            </a:r>
            <a:endParaRPr dirty="0"/>
          </a:p>
        </p:txBody>
      </p:sp>
      <p:pic>
        <p:nvPicPr>
          <p:cNvPr id="41989" name="Picture 2"/>
          <p:cNvPicPr>
            <a:picLocks noChangeAspect="1" noChangeArrowheads="1"/>
          </p:cNvPicPr>
          <p:nvPr/>
        </p:nvPicPr>
        <p:blipFill>
          <a:blip r:embed="rId3" cstate="print"/>
          <a:srcRect l="7619" t="17099" r="46561" b="64784"/>
          <a:stretch>
            <a:fillRect/>
          </a:stretch>
        </p:blipFill>
        <p:spPr bwMode="auto">
          <a:xfrm>
            <a:off x="179388" y="1125538"/>
            <a:ext cx="628491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2627313" y="1700213"/>
            <a:ext cx="288925" cy="2016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2916238" y="1412875"/>
            <a:ext cx="576262" cy="2873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148263" y="3508375"/>
            <a:ext cx="4014787" cy="23891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Wingdings" pitchFamily="2" charset="2"/>
              <a:buChar char="q"/>
              <a:defRPr/>
            </a:pPr>
            <a:r>
              <a:rPr lang="fr-FR" dirty="0">
                <a:solidFill>
                  <a:schemeClr val="tx1"/>
                </a:solidFill>
              </a:rPr>
              <a:t>Analyse des différences entre les </a:t>
            </a:r>
            <a:r>
              <a:rPr lang="fr-FR" dirty="0" err="1">
                <a:solidFill>
                  <a:schemeClr val="tx1"/>
                </a:solidFill>
              </a:rPr>
              <a:t>SdC</a:t>
            </a:r>
            <a:endParaRPr lang="fr-FR" dirty="0">
              <a:solidFill>
                <a:schemeClr val="tx1"/>
              </a:solidFill>
            </a:endParaRPr>
          </a:p>
          <a:p>
            <a:pPr>
              <a:defRPr/>
            </a:pPr>
            <a:endParaRPr lang="fr-FR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q"/>
              <a:defRPr/>
            </a:pPr>
            <a:r>
              <a:rPr lang="fr-FR" dirty="0">
                <a:solidFill>
                  <a:schemeClr val="tx1"/>
                </a:solidFill>
              </a:rPr>
              <a:t>Seules les valeurs différentes de la première option apparaissent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E87591-7446-4107-9003-21B3D60599E1}" type="slidenum">
              <a:rPr smtClean="0"/>
              <a:pPr>
                <a:defRPr/>
              </a:pPr>
              <a:t>28</a:t>
            </a:fld>
            <a:endParaRPr/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 cstate="print"/>
          <a:srcRect l="9174" t="18964" r="16788" b="22963"/>
          <a:stretch>
            <a:fillRect/>
          </a:stretch>
        </p:blipFill>
        <p:spPr bwMode="auto">
          <a:xfrm>
            <a:off x="107950" y="1341438"/>
            <a:ext cx="8856663" cy="434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Accolade fermante 5"/>
          <p:cNvSpPr/>
          <p:nvPr/>
        </p:nvSpPr>
        <p:spPr>
          <a:xfrm rot="5400000">
            <a:off x="1609725" y="4279900"/>
            <a:ext cx="219075" cy="3025775"/>
          </a:xfrm>
          <a:prstGeom prst="rightBrace">
            <a:avLst>
              <a:gd name="adj1" fmla="val 44628"/>
              <a:gd name="adj2" fmla="val 46044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93663" y="5748338"/>
            <a:ext cx="3311525" cy="673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Arborescence du modèle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95738" y="6084888"/>
            <a:ext cx="3960812" cy="512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Sélection d’ un critère = histogrammes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1908175" y="1573213"/>
            <a:ext cx="719138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10" name="Connecteur droit avec flèche 9"/>
          <p:cNvCxnSpPr/>
          <p:nvPr/>
        </p:nvCxnSpPr>
        <p:spPr bwMode="auto">
          <a:xfrm flipH="1">
            <a:off x="2268538" y="1125538"/>
            <a:ext cx="250825" cy="4476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436563" y="76200"/>
            <a:ext cx="8402637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dirty="0" smtClean="0"/>
              <a:t>Onglet [</a:t>
            </a:r>
            <a:r>
              <a:rPr dirty="0" err="1" smtClean="0"/>
              <a:t>Charts</a:t>
            </a:r>
            <a:r>
              <a:rPr dirty="0" smtClean="0"/>
              <a:t>] : Création de graphiques personnalisés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ADB6C0-C9BC-4643-913B-8B36B6CAD4C0}" type="slidenum">
              <a:rPr smtClean="0"/>
              <a:pPr>
                <a:defRPr/>
              </a:pPr>
              <a:t>29</a:t>
            </a:fld>
            <a:endParaRPr/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 cstate="print"/>
          <a:srcRect l="8611" t="17184" r="16389" b="22371"/>
          <a:stretch>
            <a:fillRect/>
          </a:stretch>
        </p:blipFill>
        <p:spPr bwMode="auto">
          <a:xfrm>
            <a:off x="0" y="1196975"/>
            <a:ext cx="9001125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476375" y="6084888"/>
            <a:ext cx="6696075" cy="512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Sélection de 2 critères = Graphiques à deux dimensions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436563" y="76200"/>
            <a:ext cx="8402637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dirty="0" smtClean="0"/>
              <a:t>Onglet [</a:t>
            </a:r>
            <a:r>
              <a:rPr dirty="0" err="1" smtClean="0"/>
              <a:t>Charts</a:t>
            </a:r>
            <a:r>
              <a:rPr dirty="0" smtClean="0"/>
              <a:t>] : Création de graphiques personnalisés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6563" y="76200"/>
            <a:ext cx="8402637" cy="685800"/>
          </a:xfrm>
        </p:spPr>
        <p:txBody>
          <a:bodyPr/>
          <a:lstStyle/>
          <a:p>
            <a:pPr>
              <a:defRPr/>
            </a:pPr>
            <a:r>
              <a:rPr sz="3200" b="1" dirty="0" smtClean="0">
                <a:solidFill>
                  <a:schemeClr val="tx1"/>
                </a:solidFill>
              </a:rPr>
              <a:t>Objectifs du logiciel </a:t>
            </a:r>
            <a:r>
              <a:rPr sz="3200" b="1" dirty="0" err="1">
                <a:solidFill>
                  <a:schemeClr val="tx1"/>
                </a:solidFill>
              </a:rPr>
              <a:t>DEXi</a:t>
            </a:r>
            <a:endParaRPr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D930D-EF35-4257-B5FF-077A1094BB24}" type="slidenum">
              <a:rPr smtClean="0"/>
              <a:pPr>
                <a:defRPr/>
              </a:pPr>
              <a:t>3</a:t>
            </a:fld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468313" y="1773238"/>
            <a:ext cx="7920037" cy="31686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742950" lvl="1" indent="-285750">
              <a:buFont typeface="Wingdings" pitchFamily="2" charset="2"/>
              <a:buChar char="q"/>
              <a:defRPr/>
            </a:pPr>
            <a:r>
              <a:rPr lang="fr-FR" sz="2000" b="1" dirty="0">
                <a:solidFill>
                  <a:schemeClr val="tx1"/>
                </a:solidFill>
              </a:rPr>
              <a:t>Développement interactif de modèles </a:t>
            </a:r>
            <a:r>
              <a:rPr lang="fr-FR" sz="2000" b="1" dirty="0" err="1">
                <a:solidFill>
                  <a:schemeClr val="tx1"/>
                </a:solidFill>
              </a:rPr>
              <a:t>multi-critères</a:t>
            </a:r>
            <a:endParaRPr lang="fr-FR" sz="2000" b="1" dirty="0">
              <a:solidFill>
                <a:schemeClr val="tx1"/>
              </a:solidFill>
            </a:endParaRPr>
          </a:p>
          <a:p>
            <a:pPr marL="742950" lvl="1" indent="-285750">
              <a:buFont typeface="Wingdings" pitchFamily="2" charset="2"/>
              <a:buChar char="q"/>
              <a:defRPr/>
            </a:pPr>
            <a:endParaRPr lang="fr-FR" sz="2000" b="1" dirty="0">
              <a:solidFill>
                <a:schemeClr val="tx1"/>
              </a:solidFill>
            </a:endParaRPr>
          </a:p>
          <a:p>
            <a:pPr marL="742950" lvl="1" indent="-285750">
              <a:buFont typeface="Wingdings" pitchFamily="2" charset="2"/>
              <a:buChar char="q"/>
              <a:defRPr/>
            </a:pPr>
            <a:r>
              <a:rPr lang="fr-FR" sz="2000" b="1" dirty="0">
                <a:solidFill>
                  <a:schemeClr val="tx1"/>
                </a:solidFill>
              </a:rPr>
              <a:t>Évaluation de différentes options</a:t>
            </a:r>
          </a:p>
          <a:p>
            <a:pPr marL="742950" lvl="1" indent="-285750">
              <a:buFont typeface="Wingdings" pitchFamily="2" charset="2"/>
              <a:buChar char="q"/>
              <a:defRPr/>
            </a:pPr>
            <a:endParaRPr lang="fr-FR" sz="2000" b="1" dirty="0">
              <a:solidFill>
                <a:schemeClr val="tx1"/>
              </a:solidFill>
            </a:endParaRPr>
          </a:p>
          <a:p>
            <a:pPr marL="742950" lvl="1" indent="-285750">
              <a:buFont typeface="Wingdings" pitchFamily="2" charset="2"/>
              <a:buChar char="q"/>
              <a:defRPr/>
            </a:pPr>
            <a:r>
              <a:rPr lang="fr-FR" sz="2000" b="1" dirty="0">
                <a:solidFill>
                  <a:schemeClr val="tx1"/>
                </a:solidFill>
              </a:rPr>
              <a:t>Utile pour sélectionner une option parmi une gramme de solutions possibles afin de satisfaire les objectifs d’un (ou plusieurs) décideurs.</a:t>
            </a:r>
          </a:p>
          <a:p>
            <a:pPr marL="742950" lvl="1" indent="-285750">
              <a:buFont typeface="Wingdings" pitchFamily="2" charset="2"/>
              <a:buChar char="q"/>
              <a:defRPr/>
            </a:pPr>
            <a:endParaRPr lang="fr-FR" sz="2000" b="1" dirty="0">
              <a:solidFill>
                <a:schemeClr val="tx1"/>
              </a:solidFill>
            </a:endParaRPr>
          </a:p>
          <a:p>
            <a:pPr marL="742950" lvl="1" indent="-285750">
              <a:buFont typeface="Wingdings" pitchFamily="2" charset="2"/>
              <a:buChar char="q"/>
              <a:defRPr/>
            </a:pPr>
            <a:r>
              <a:rPr lang="fr-FR" sz="2000" b="1" dirty="0">
                <a:solidFill>
                  <a:schemeClr val="tx1"/>
                </a:solidFill>
              </a:rPr>
              <a:t>Un modèle </a:t>
            </a:r>
            <a:r>
              <a:rPr lang="fr-FR" sz="2000" b="1" dirty="0" err="1">
                <a:solidFill>
                  <a:schemeClr val="tx1"/>
                </a:solidFill>
              </a:rPr>
              <a:t>multi-critères</a:t>
            </a:r>
            <a:r>
              <a:rPr lang="fr-FR" sz="2000" b="1" dirty="0">
                <a:solidFill>
                  <a:schemeClr val="tx1"/>
                </a:solidFill>
              </a:rPr>
              <a:t> décompose un problème complexe en ≠ sous-problèmes plus faciles à résoudre</a:t>
            </a:r>
            <a:endParaRPr lang="fr-FR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926B36-97D1-4D79-A383-C3475799ED55}" type="slidenum">
              <a:rPr smtClean="0"/>
              <a:pPr>
                <a:defRPr/>
              </a:pPr>
              <a:t>30</a:t>
            </a:fld>
            <a:endParaRPr/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2" cstate="print"/>
          <a:srcRect l="9074" t="19260" r="12593" b="22221"/>
          <a:stretch>
            <a:fillRect/>
          </a:stretch>
        </p:blipFill>
        <p:spPr bwMode="auto">
          <a:xfrm>
            <a:off x="179388" y="1412875"/>
            <a:ext cx="8739187" cy="407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051050" y="5949950"/>
            <a:ext cx="5329238" cy="5127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Sélection de +2 critères = Radars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36563" y="76200"/>
            <a:ext cx="8402637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dirty="0" smtClean="0"/>
              <a:t>Onglet [</a:t>
            </a:r>
            <a:r>
              <a:rPr dirty="0" err="1" smtClean="0"/>
              <a:t>Charts</a:t>
            </a:r>
            <a:r>
              <a:rPr dirty="0" smtClean="0"/>
              <a:t>] : Création de graphiques personnalisés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A0761-2324-4E16-9C05-A3B2FFA01E2A}" type="slidenum">
              <a:rPr smtClean="0"/>
              <a:pPr>
                <a:defRPr/>
              </a:pPr>
              <a:t>31</a:t>
            </a:fld>
            <a:endParaRPr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36563" y="76200"/>
            <a:ext cx="8402637" cy="685800"/>
          </a:xfrm>
        </p:spPr>
        <p:txBody>
          <a:bodyPr/>
          <a:lstStyle/>
          <a:p>
            <a:pPr>
              <a:defRPr/>
            </a:pPr>
            <a:r>
              <a:rPr dirty="0" smtClean="0"/>
              <a:t>Icône [Report] :</a:t>
            </a:r>
            <a:endParaRPr dirty="0"/>
          </a:p>
        </p:txBody>
      </p:sp>
      <p:grpSp>
        <p:nvGrpSpPr>
          <p:cNvPr id="46084" name="Groupe 7"/>
          <p:cNvGrpSpPr>
            <a:grpSpLocks/>
          </p:cNvGrpSpPr>
          <p:nvPr/>
        </p:nvGrpSpPr>
        <p:grpSpPr bwMode="auto">
          <a:xfrm>
            <a:off x="611188" y="692150"/>
            <a:ext cx="6769100" cy="6186488"/>
            <a:chOff x="611560" y="692696"/>
            <a:chExt cx="6768752" cy="6185322"/>
          </a:xfrm>
        </p:grpSpPr>
        <p:grpSp>
          <p:nvGrpSpPr>
            <p:cNvPr id="46085" name="Groupe 1"/>
            <p:cNvGrpSpPr>
              <a:grpSpLocks/>
            </p:cNvGrpSpPr>
            <p:nvPr/>
          </p:nvGrpSpPr>
          <p:grpSpPr bwMode="auto">
            <a:xfrm>
              <a:off x="611560" y="692696"/>
              <a:ext cx="6768752" cy="6185322"/>
              <a:chOff x="539552" y="793750"/>
              <a:chExt cx="6553200" cy="5859686"/>
            </a:xfrm>
          </p:grpSpPr>
          <p:pic>
            <p:nvPicPr>
              <p:cNvPr id="46087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222" t="6371" r="50000" b="28296"/>
              <a:stretch>
                <a:fillRect/>
              </a:stretch>
            </p:blipFill>
            <p:spPr bwMode="auto">
              <a:xfrm>
                <a:off x="539552" y="1052736"/>
                <a:ext cx="6553200" cy="5600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6" name="Rectangle 5"/>
              <p:cNvSpPr/>
              <p:nvPr/>
            </p:nvSpPr>
            <p:spPr bwMode="auto">
              <a:xfrm>
                <a:off x="1260342" y="1241835"/>
                <a:ext cx="287395" cy="21502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cxnSp>
            <p:nvCxnSpPr>
              <p:cNvPr id="7" name="Connecteur droit avec flèche 6"/>
              <p:cNvCxnSpPr/>
              <p:nvPr/>
            </p:nvCxnSpPr>
            <p:spPr bwMode="auto">
              <a:xfrm flipH="1">
                <a:off x="1547737" y="793750"/>
                <a:ext cx="250509" cy="44808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Rectangle 8"/>
            <p:cNvSpPr/>
            <p:nvPr/>
          </p:nvSpPr>
          <p:spPr bwMode="auto">
            <a:xfrm>
              <a:off x="4500735" y="2205299"/>
              <a:ext cx="2087455" cy="273633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C2143A-8716-4D58-80A6-25D4429FC229}" type="slidenum">
              <a:rPr smtClean="0"/>
              <a:pPr>
                <a:defRPr/>
              </a:pPr>
              <a:t>32</a:t>
            </a:fld>
            <a:endParaRPr/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 cstate="print"/>
          <a:srcRect l="8339" t="6328" b="43967"/>
          <a:stretch>
            <a:fillRect/>
          </a:stretch>
        </p:blipFill>
        <p:spPr bwMode="auto">
          <a:xfrm>
            <a:off x="611188" y="1149350"/>
            <a:ext cx="7345362" cy="570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36563" y="76200"/>
            <a:ext cx="8402637" cy="685800"/>
          </a:xfrm>
        </p:spPr>
        <p:txBody>
          <a:bodyPr/>
          <a:lstStyle/>
          <a:p>
            <a:pPr>
              <a:defRPr/>
            </a:pPr>
            <a:r>
              <a:rPr dirty="0" smtClean="0"/>
              <a:t>Icône [Report] : sortie "Model description"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6CBA9D-947A-47EC-BBE0-74DA829B3EAC}" type="slidenum">
              <a:rPr smtClean="0"/>
              <a:pPr>
                <a:defRPr/>
              </a:pPr>
              <a:t>33</a:t>
            </a:fld>
            <a:endParaRPr/>
          </a:p>
        </p:txBody>
      </p:sp>
      <p:pic>
        <p:nvPicPr>
          <p:cNvPr id="48131" name="Picture 5"/>
          <p:cNvPicPr>
            <a:picLocks noChangeAspect="1" noChangeArrowheads="1"/>
          </p:cNvPicPr>
          <p:nvPr/>
        </p:nvPicPr>
        <p:blipFill>
          <a:blip r:embed="rId2" cstate="print"/>
          <a:srcRect b="31738"/>
          <a:stretch>
            <a:fillRect/>
          </a:stretch>
        </p:blipFill>
        <p:spPr bwMode="auto">
          <a:xfrm>
            <a:off x="179388" y="908050"/>
            <a:ext cx="8634412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36563" y="76200"/>
            <a:ext cx="8402637" cy="685800"/>
          </a:xfrm>
        </p:spPr>
        <p:txBody>
          <a:bodyPr/>
          <a:lstStyle/>
          <a:p>
            <a:pPr>
              <a:defRPr/>
            </a:pPr>
            <a:r>
              <a:rPr dirty="0" smtClean="0"/>
              <a:t>Icône [Report] : sortie "</a:t>
            </a:r>
            <a:r>
              <a:rPr dirty="0" err="1" smtClean="0"/>
              <a:t>Attribute</a:t>
            </a:r>
            <a:r>
              <a:rPr dirty="0" smtClean="0"/>
              <a:t> </a:t>
            </a:r>
            <a:r>
              <a:rPr dirty="0" err="1" smtClean="0"/>
              <a:t>tree</a:t>
            </a:r>
            <a:r>
              <a:rPr dirty="0" smtClean="0"/>
              <a:t>"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AB14E2-CD4D-47A5-BF36-4550BB906E53}" type="slidenum">
              <a:rPr smtClean="0"/>
              <a:pPr>
                <a:defRPr/>
              </a:pPr>
              <a:t>34</a:t>
            </a:fld>
            <a:endParaRPr/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3" cstate="print"/>
          <a:srcRect t="11823" r="11429" b="13655"/>
          <a:stretch>
            <a:fillRect/>
          </a:stretch>
        </p:blipFill>
        <p:spPr bwMode="auto">
          <a:xfrm>
            <a:off x="-195263" y="1152525"/>
            <a:ext cx="9321801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36563" y="76200"/>
            <a:ext cx="8402637" cy="685800"/>
          </a:xfrm>
        </p:spPr>
        <p:txBody>
          <a:bodyPr/>
          <a:lstStyle/>
          <a:p>
            <a:pPr>
              <a:defRPr/>
            </a:pPr>
            <a:r>
              <a:rPr dirty="0" smtClean="0"/>
              <a:t>Icône [Report] : sortie "</a:t>
            </a:r>
            <a:r>
              <a:rPr dirty="0" err="1" smtClean="0"/>
              <a:t>Scales</a:t>
            </a:r>
            <a:r>
              <a:rPr dirty="0" smtClean="0"/>
              <a:t>"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B3F9B6-2989-4C08-94EA-02FE1D888102}" type="slidenum">
              <a:rPr smtClean="0"/>
              <a:pPr>
                <a:defRPr/>
              </a:pPr>
              <a:t>35</a:t>
            </a:fld>
            <a:endParaRPr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36563" y="76200"/>
            <a:ext cx="8402637" cy="685800"/>
          </a:xfrm>
        </p:spPr>
        <p:txBody>
          <a:bodyPr/>
          <a:lstStyle/>
          <a:p>
            <a:pPr>
              <a:defRPr/>
            </a:pPr>
            <a:r>
              <a:rPr dirty="0" smtClean="0"/>
              <a:t>Icône [Report] : sortie "</a:t>
            </a:r>
            <a:r>
              <a:rPr dirty="0" err="1" smtClean="0"/>
              <a:t>Scales</a:t>
            </a:r>
            <a:r>
              <a:rPr dirty="0" smtClean="0"/>
              <a:t> description"</a:t>
            </a:r>
            <a:endParaRPr dirty="0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 cstate="print"/>
          <a:srcRect t="35754" r="29485" b="8238"/>
          <a:stretch>
            <a:fillRect/>
          </a:stretch>
        </p:blipFill>
        <p:spPr bwMode="auto">
          <a:xfrm>
            <a:off x="179388" y="1565275"/>
            <a:ext cx="8575675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50825" y="4365625"/>
            <a:ext cx="8424863" cy="863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97415B-E6F6-4FF2-B592-141C359BF7DE}" type="slidenum">
              <a:rPr smtClean="0"/>
              <a:pPr>
                <a:defRPr/>
              </a:pPr>
              <a:t>36</a:t>
            </a:fld>
            <a:endParaRPr/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2" cstate="print"/>
          <a:srcRect t="14281" b="31450"/>
          <a:stretch>
            <a:fillRect/>
          </a:stretch>
        </p:blipFill>
        <p:spPr bwMode="auto">
          <a:xfrm>
            <a:off x="-174625" y="1268413"/>
            <a:ext cx="9318625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36563" y="76200"/>
            <a:ext cx="8402637" cy="685800"/>
          </a:xfrm>
        </p:spPr>
        <p:txBody>
          <a:bodyPr/>
          <a:lstStyle/>
          <a:p>
            <a:pPr>
              <a:defRPr/>
            </a:pPr>
            <a:r>
              <a:rPr dirty="0" smtClean="0"/>
              <a:t>Icône [Report] : sortie "</a:t>
            </a:r>
            <a:r>
              <a:rPr dirty="0" err="1" smtClean="0"/>
              <a:t>Function</a:t>
            </a:r>
            <a:r>
              <a:rPr dirty="0" smtClean="0"/>
              <a:t> </a:t>
            </a:r>
            <a:r>
              <a:rPr dirty="0" err="1" smtClean="0"/>
              <a:t>summary</a:t>
            </a:r>
            <a:r>
              <a:rPr dirty="0" smtClean="0"/>
              <a:t>"</a:t>
            </a:r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3635375" y="1268413"/>
            <a:ext cx="936625" cy="35290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1187450" y="5084763"/>
            <a:ext cx="3071813" cy="10810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Nb de Règles de décision (ou lignes) renseignées manuellement dans les tables de contingences 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3779838" y="4797425"/>
            <a:ext cx="215900" cy="28733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614863" y="1268413"/>
            <a:ext cx="4572000" cy="3529012"/>
          </a:xfrm>
          <a:prstGeom prst="rect">
            <a:avLst/>
          </a:prstGeom>
          <a:noFill/>
          <a:ln>
            <a:solidFill>
              <a:srgbClr val="076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5076825" y="5237163"/>
            <a:ext cx="3671888" cy="10810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Occurrence des classes qualitatives du critère agrégé pour chaque fonction d’utilité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6516688" y="4797425"/>
            <a:ext cx="0" cy="431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6AC2FF-01A4-4EEE-B9B8-E27ACC331141}" type="slidenum">
              <a:rPr smtClean="0"/>
              <a:pPr>
                <a:defRPr/>
              </a:pPr>
              <a:t>37</a:t>
            </a:fld>
            <a:endParaRPr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36563" y="76200"/>
            <a:ext cx="8402637" cy="685800"/>
          </a:xfrm>
        </p:spPr>
        <p:txBody>
          <a:bodyPr/>
          <a:lstStyle/>
          <a:p>
            <a:pPr>
              <a:defRPr/>
            </a:pPr>
            <a:r>
              <a:rPr dirty="0" smtClean="0"/>
              <a:t>Icône [Report] : sortie "</a:t>
            </a:r>
            <a:r>
              <a:rPr dirty="0" err="1" smtClean="0"/>
              <a:t>Rules</a:t>
            </a:r>
            <a:r>
              <a:rPr dirty="0" smtClean="0"/>
              <a:t> table"</a:t>
            </a:r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633413" y="1125538"/>
            <a:ext cx="7705725" cy="7191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ctr">
              <a:buFont typeface="Wingdings" pitchFamily="2" charset="2"/>
              <a:buChar char="q"/>
              <a:defRPr/>
            </a:pPr>
            <a:r>
              <a:rPr lang="fr-FR" b="1" dirty="0">
                <a:solidFill>
                  <a:schemeClr val="tx1"/>
                </a:solidFill>
              </a:rPr>
              <a:t>Représentation simplifiée des tables de contingence</a:t>
            </a:r>
          </a:p>
        </p:txBody>
      </p:sp>
      <p:grpSp>
        <p:nvGrpSpPr>
          <p:cNvPr id="52229" name="Groupe 16"/>
          <p:cNvGrpSpPr>
            <a:grpSpLocks/>
          </p:cNvGrpSpPr>
          <p:nvPr/>
        </p:nvGrpSpPr>
        <p:grpSpPr bwMode="auto">
          <a:xfrm>
            <a:off x="192088" y="2133600"/>
            <a:ext cx="8620125" cy="2159000"/>
            <a:chOff x="179513" y="941884"/>
            <a:chExt cx="8620789" cy="2160239"/>
          </a:xfrm>
        </p:grpSpPr>
        <p:pic>
          <p:nvPicPr>
            <p:cNvPr id="5223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622" t="8711" r="32114" b="79979"/>
            <a:stretch>
              <a:fillRect/>
            </a:stretch>
          </p:blipFill>
          <p:spPr bwMode="auto">
            <a:xfrm>
              <a:off x="1667147" y="941884"/>
              <a:ext cx="7133155" cy="2160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Ellipse 6"/>
            <p:cNvSpPr/>
            <p:nvPr/>
          </p:nvSpPr>
          <p:spPr>
            <a:xfrm>
              <a:off x="1967176" y="1439057"/>
              <a:ext cx="503276" cy="2525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9" name="Ellipse 8"/>
            <p:cNvSpPr/>
            <p:nvPr/>
          </p:nvSpPr>
          <p:spPr>
            <a:xfrm>
              <a:off x="3731024" y="1477179"/>
              <a:ext cx="503277" cy="25096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ln>
                  <a:solidFill>
                    <a:srgbClr val="FF0000"/>
                  </a:solidFill>
                </a:ln>
              </a:endParaRPr>
            </a:p>
          </p:txBody>
        </p:sp>
        <p:cxnSp>
          <p:nvCxnSpPr>
            <p:cNvPr id="10" name="Connecteur droit avec flèche 9"/>
            <p:cNvCxnSpPr>
              <a:endCxn id="7" idx="2"/>
            </p:cNvCxnSpPr>
            <p:nvPr/>
          </p:nvCxnSpPr>
          <p:spPr>
            <a:xfrm flipV="1">
              <a:off x="1619486" y="1564541"/>
              <a:ext cx="347690" cy="65283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/>
            <p:cNvCxnSpPr>
              <a:stCxn id="18" idx="3"/>
              <a:endCxn id="9" idx="2"/>
            </p:cNvCxnSpPr>
            <p:nvPr/>
          </p:nvCxnSpPr>
          <p:spPr>
            <a:xfrm flipV="1">
              <a:off x="1619486" y="1602663"/>
              <a:ext cx="2111538" cy="61471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179513" y="1858398"/>
              <a:ext cx="1439973" cy="71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b="1" dirty="0">
                  <a:solidFill>
                    <a:schemeClr val="tx1"/>
                  </a:solidFill>
                </a:rPr>
                <a:t>Poids en %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641350" y="4652963"/>
            <a:ext cx="7704138" cy="936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ctr">
              <a:buFont typeface="Wingdings" pitchFamily="2" charset="2"/>
              <a:buChar char="ü"/>
              <a:defRPr/>
            </a:pPr>
            <a:r>
              <a:rPr lang="fr-FR" b="1" dirty="0">
                <a:solidFill>
                  <a:schemeClr val="tx1"/>
                </a:solidFill>
              </a:rPr>
              <a:t>9 lignes dans la table de contingence dans l’onglet [Model]</a:t>
            </a:r>
          </a:p>
          <a:p>
            <a:pPr algn="ctr">
              <a:defRPr/>
            </a:pPr>
            <a:r>
              <a:rPr lang="fr-FR" sz="2400" b="1" dirty="0">
                <a:solidFill>
                  <a:schemeClr val="tx1"/>
                </a:solidFill>
                <a:sym typeface="Wingdings" pitchFamily="2" charset="2"/>
              </a:rPr>
              <a:t>…r</a:t>
            </a:r>
            <a:r>
              <a:rPr lang="fr-FR" sz="2400" b="1" dirty="0">
                <a:solidFill>
                  <a:schemeClr val="tx1"/>
                </a:solidFill>
              </a:rPr>
              <a:t>ésumées ici en 5 lignes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63FB2E-83DA-444A-A28A-3FD3B93AECBE}" type="slidenum">
              <a:rPr smtClean="0"/>
              <a:pPr>
                <a:defRPr/>
              </a:pPr>
              <a:t>38</a:t>
            </a:fld>
            <a:endParaRPr/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 cstate="print"/>
          <a:srcRect l="3973" t="9056" r="27715" b="69510"/>
          <a:stretch>
            <a:fillRect/>
          </a:stretch>
        </p:blipFill>
        <p:spPr bwMode="auto">
          <a:xfrm>
            <a:off x="755650" y="1268413"/>
            <a:ext cx="7205663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0" y="4797425"/>
            <a:ext cx="9144000" cy="863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1600" b="1" u="sng" dirty="0">
                <a:solidFill>
                  <a:schemeClr val="tx1"/>
                </a:solidFill>
              </a:rPr>
              <a:t>Pondérations locales : </a:t>
            </a:r>
            <a:r>
              <a:rPr lang="fr-FR" sz="1600" b="1" dirty="0">
                <a:solidFill>
                  <a:schemeClr val="tx1"/>
                </a:solidFill>
              </a:rPr>
              <a:t>Poids d’un critère donné vis-à-vis du critère agrégé auquel il est directement affilié</a:t>
            </a:r>
          </a:p>
          <a:p>
            <a:pPr>
              <a:defRPr/>
            </a:pPr>
            <a:r>
              <a:rPr lang="fr-FR" sz="1600" b="1" dirty="0">
                <a:solidFill>
                  <a:schemeClr val="tx1"/>
                </a:solidFill>
              </a:rPr>
              <a:t> (ex : Résultats économiques)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5813425"/>
            <a:ext cx="9120188" cy="863600"/>
          </a:xfrm>
          <a:prstGeom prst="rect">
            <a:avLst/>
          </a:prstGeom>
          <a:solidFill>
            <a:schemeClr val="bg1"/>
          </a:solidFill>
          <a:ln>
            <a:solidFill>
              <a:srgbClr val="076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2000" b="1" u="sng" dirty="0">
                <a:solidFill>
                  <a:schemeClr val="tx1"/>
                </a:solidFill>
              </a:rPr>
              <a:t>Pondérations Global : </a:t>
            </a:r>
            <a:r>
              <a:rPr lang="fr-FR" sz="1600" b="1" dirty="0">
                <a:solidFill>
                  <a:schemeClr val="tx1"/>
                </a:solidFill>
              </a:rPr>
              <a:t>Poids d’un critère donné sur le critère racine : « Contribution au développement durable ».</a:t>
            </a:r>
          </a:p>
        </p:txBody>
      </p:sp>
      <p:sp>
        <p:nvSpPr>
          <p:cNvPr id="8" name="Rectangle 7"/>
          <p:cNvSpPr/>
          <p:nvPr/>
        </p:nvSpPr>
        <p:spPr>
          <a:xfrm>
            <a:off x="1403350" y="2190750"/>
            <a:ext cx="5886450" cy="158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1403350" y="2816225"/>
            <a:ext cx="5832475" cy="1444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1403350" y="2349500"/>
            <a:ext cx="5886450" cy="142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16" name="Connecteur droit 15"/>
          <p:cNvCxnSpPr/>
          <p:nvPr/>
        </p:nvCxnSpPr>
        <p:spPr>
          <a:xfrm flipH="1">
            <a:off x="5795963" y="3284538"/>
            <a:ext cx="180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H="1">
            <a:off x="5795963" y="3357563"/>
            <a:ext cx="180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084168" y="3140968"/>
            <a:ext cx="72008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ln>
                  <a:solidFill>
                    <a:srgbClr val="FF0000"/>
                  </a:solidFill>
                </a:ln>
              </a:rPr>
              <a:t>100%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87450" y="2032000"/>
            <a:ext cx="1944688" cy="158750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7670800" y="2184400"/>
            <a:ext cx="144463" cy="165100"/>
          </a:xfrm>
          <a:prstGeom prst="rect">
            <a:avLst/>
          </a:prstGeom>
          <a:noFill/>
          <a:ln>
            <a:solidFill>
              <a:srgbClr val="076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22" name="Titre 1"/>
          <p:cNvSpPr>
            <a:spLocks noGrp="1"/>
          </p:cNvSpPr>
          <p:nvPr>
            <p:ph type="title"/>
          </p:nvPr>
        </p:nvSpPr>
        <p:spPr>
          <a:xfrm>
            <a:off x="436563" y="76200"/>
            <a:ext cx="8402637" cy="685800"/>
          </a:xfrm>
        </p:spPr>
        <p:txBody>
          <a:bodyPr/>
          <a:lstStyle/>
          <a:p>
            <a:pPr>
              <a:defRPr/>
            </a:pPr>
            <a:r>
              <a:rPr dirty="0" smtClean="0"/>
              <a:t>Icône [Report] : sortie "</a:t>
            </a:r>
            <a:r>
              <a:rPr dirty="0" err="1" smtClean="0"/>
              <a:t>Average</a:t>
            </a:r>
            <a:r>
              <a:rPr dirty="0" smtClean="0"/>
              <a:t> </a:t>
            </a:r>
            <a:r>
              <a:rPr dirty="0" err="1" smtClean="0"/>
              <a:t>Weights</a:t>
            </a:r>
            <a:r>
              <a:rPr dirty="0" smtClean="0"/>
              <a:t> "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ECE074-ED1E-4553-AF19-1A282D35BA5E}" type="slidenum">
              <a:rPr smtClean="0"/>
              <a:pPr>
                <a:defRPr/>
              </a:pPr>
              <a:t>39</a:t>
            </a:fld>
            <a:endParaRPr/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 cstate="print"/>
          <a:srcRect t="8159" b="51015"/>
          <a:stretch>
            <a:fillRect/>
          </a:stretch>
        </p:blipFill>
        <p:spPr bwMode="auto">
          <a:xfrm>
            <a:off x="365125" y="884238"/>
            <a:ext cx="8859838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36563" y="76200"/>
            <a:ext cx="8402637" cy="685800"/>
          </a:xfrm>
        </p:spPr>
        <p:txBody>
          <a:bodyPr/>
          <a:lstStyle/>
          <a:p>
            <a:pPr>
              <a:defRPr/>
            </a:pPr>
            <a:r>
              <a:rPr dirty="0" smtClean="0"/>
              <a:t>Icône [Report] : sortie "Evaluation </a:t>
            </a:r>
            <a:r>
              <a:rPr dirty="0" err="1" smtClean="0"/>
              <a:t>Results</a:t>
            </a:r>
            <a:r>
              <a:rPr dirty="0" smtClean="0"/>
              <a:t>"</a:t>
            </a:r>
            <a:endParaRPr dirty="0"/>
          </a:p>
        </p:txBody>
      </p:sp>
      <p:sp>
        <p:nvSpPr>
          <p:cNvPr id="7" name="Accolade fermante 6"/>
          <p:cNvSpPr/>
          <p:nvPr/>
        </p:nvSpPr>
        <p:spPr>
          <a:xfrm rot="5400000">
            <a:off x="1885156" y="4690269"/>
            <a:ext cx="220663" cy="3025775"/>
          </a:xfrm>
          <a:prstGeom prst="rightBrace">
            <a:avLst>
              <a:gd name="adj1" fmla="val 44628"/>
              <a:gd name="adj2" fmla="val 46044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369888" y="6157913"/>
            <a:ext cx="3311525" cy="673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Critères agrégés + basiques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Accolade fermante 8"/>
          <p:cNvSpPr/>
          <p:nvPr/>
        </p:nvSpPr>
        <p:spPr>
          <a:xfrm rot="5400000">
            <a:off x="6551613" y="4665663"/>
            <a:ext cx="219075" cy="3025775"/>
          </a:xfrm>
          <a:prstGeom prst="rightBrace">
            <a:avLst>
              <a:gd name="adj1" fmla="val 44628"/>
              <a:gd name="adj2" fmla="val 46044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035550" y="6132513"/>
            <a:ext cx="3311525" cy="673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Classes obtenues</a:t>
            </a:r>
            <a:endParaRPr lang="fr-FR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288" y="19050"/>
            <a:ext cx="8402637" cy="685800"/>
          </a:xfrm>
        </p:spPr>
        <p:txBody>
          <a:bodyPr/>
          <a:lstStyle/>
          <a:p>
            <a:pPr>
              <a:defRPr/>
            </a:pPr>
            <a:r>
              <a:rPr b="1" dirty="0" smtClean="0"/>
              <a:t>Exemples d’utilisation</a:t>
            </a:r>
            <a:endParaRPr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8" y="1268413"/>
            <a:ext cx="8856662" cy="4525962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sz="2800" b="1" dirty="0" smtClean="0"/>
              <a:t>Un outil utilisé dans divers domaines :</a:t>
            </a:r>
          </a:p>
          <a:p>
            <a:pPr>
              <a:defRPr/>
            </a:pPr>
            <a:endParaRPr sz="1600" b="1" dirty="0"/>
          </a:p>
          <a:p>
            <a:pPr>
              <a:buFont typeface="Wingdings" pitchFamily="2" charset="2"/>
              <a:buChar char="q"/>
              <a:defRPr/>
            </a:pPr>
            <a:r>
              <a:rPr sz="2000" b="1" dirty="0" smtClean="0">
                <a:solidFill>
                  <a:schemeClr val="tx1"/>
                </a:solidFill>
              </a:rPr>
              <a:t>Informatique</a:t>
            </a:r>
            <a:r>
              <a:rPr sz="1800" b="1" dirty="0" smtClean="0">
                <a:solidFill>
                  <a:schemeClr val="tx1"/>
                </a:solidFill>
              </a:rPr>
              <a:t> </a:t>
            </a:r>
            <a:r>
              <a:rPr sz="1800" i="1" dirty="0" smtClean="0">
                <a:solidFill>
                  <a:schemeClr val="tx1"/>
                </a:solidFill>
              </a:rPr>
              <a:t>(évaluation de logiciels, d’ordinateurs ou de pages web)</a:t>
            </a:r>
          </a:p>
          <a:p>
            <a:pPr>
              <a:buFont typeface="Wingdings" pitchFamily="2" charset="2"/>
              <a:buChar char="q"/>
              <a:defRPr/>
            </a:pPr>
            <a:endParaRPr sz="1800" b="1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q"/>
              <a:defRPr/>
            </a:pPr>
            <a:r>
              <a:rPr sz="2000" b="1" dirty="0" smtClean="0">
                <a:solidFill>
                  <a:schemeClr val="tx1"/>
                </a:solidFill>
              </a:rPr>
              <a:t>Médecine, hôpitaux </a:t>
            </a:r>
            <a:r>
              <a:rPr sz="1800" i="1" dirty="0" smtClean="0">
                <a:solidFill>
                  <a:schemeClr val="tx1"/>
                </a:solidFill>
              </a:rPr>
              <a:t>(évaluation de risques</a:t>
            </a:r>
            <a:r>
              <a:rPr sz="1800" i="1" dirty="0">
                <a:solidFill>
                  <a:schemeClr val="tx1"/>
                </a:solidFill>
              </a:rPr>
              <a:t> </a:t>
            </a:r>
            <a:r>
              <a:rPr sz="1800" i="1" dirty="0" smtClean="0">
                <a:solidFill>
                  <a:schemeClr val="tx1"/>
                </a:solidFill>
              </a:rPr>
              <a:t>et diagnostique)</a:t>
            </a:r>
          </a:p>
          <a:p>
            <a:pPr>
              <a:buFont typeface="Wingdings" pitchFamily="2" charset="2"/>
              <a:buChar char="q"/>
              <a:defRPr/>
            </a:pPr>
            <a:endParaRPr sz="1800" b="1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q"/>
              <a:defRPr/>
            </a:pPr>
            <a:r>
              <a:rPr sz="2000" b="1" dirty="0" smtClean="0">
                <a:solidFill>
                  <a:schemeClr val="tx1"/>
                </a:solidFill>
              </a:rPr>
              <a:t>Ressources humaines </a:t>
            </a:r>
            <a:r>
              <a:rPr sz="1800" i="1" dirty="0" smtClean="0">
                <a:solidFill>
                  <a:schemeClr val="tx1"/>
                </a:solidFill>
              </a:rPr>
              <a:t>(sélection de CV, sélection et composition de groupes d’experts…)</a:t>
            </a:r>
          </a:p>
          <a:p>
            <a:pPr>
              <a:buFont typeface="Wingdings" pitchFamily="2" charset="2"/>
              <a:buChar char="q"/>
              <a:defRPr/>
            </a:pPr>
            <a:endParaRPr sz="1800" b="1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q"/>
              <a:defRPr/>
            </a:pPr>
            <a:r>
              <a:rPr sz="2000" b="1" dirty="0" smtClean="0">
                <a:solidFill>
                  <a:schemeClr val="tx1"/>
                </a:solidFill>
              </a:rPr>
              <a:t>Analyse de projets </a:t>
            </a:r>
            <a:r>
              <a:rPr sz="1800" i="1" dirty="0" smtClean="0">
                <a:solidFill>
                  <a:schemeClr val="tx1"/>
                </a:solidFill>
              </a:rPr>
              <a:t>(évaluation de projets, évaluation de propositions et d’investissements…)</a:t>
            </a:r>
          </a:p>
          <a:p>
            <a:pPr>
              <a:buFont typeface="Wingdings" pitchFamily="2" charset="2"/>
              <a:buChar char="q"/>
              <a:defRPr/>
            </a:pPr>
            <a:endParaRPr sz="1800" b="1" i="1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q"/>
              <a:defRPr/>
            </a:pPr>
            <a:r>
              <a:rPr sz="2000" b="1" dirty="0" smtClean="0">
                <a:solidFill>
                  <a:schemeClr val="tx1"/>
                </a:solidFill>
              </a:rPr>
              <a:t>Environnement/Agronomie</a:t>
            </a:r>
            <a:r>
              <a:rPr sz="1800" dirty="0" smtClean="0">
                <a:solidFill>
                  <a:schemeClr val="tx1"/>
                </a:solidFill>
              </a:rPr>
              <a:t> </a:t>
            </a:r>
            <a:r>
              <a:rPr sz="1800" i="1" dirty="0" smtClean="0">
                <a:solidFill>
                  <a:schemeClr val="tx1"/>
                </a:solidFill>
              </a:rPr>
              <a:t>(durabilité des </a:t>
            </a:r>
            <a:r>
              <a:rPr sz="1800" i="1" dirty="0" err="1" smtClean="0">
                <a:solidFill>
                  <a:schemeClr val="tx1"/>
                </a:solidFill>
              </a:rPr>
              <a:t>SdC</a:t>
            </a:r>
            <a:r>
              <a:rPr sz="1800" i="1" dirty="0" smtClean="0">
                <a:solidFill>
                  <a:schemeClr val="tx1"/>
                </a:solidFill>
              </a:rPr>
              <a:t>, impact écologique du maïs OGM..)</a:t>
            </a:r>
          </a:p>
          <a:p>
            <a:pPr lvl="1">
              <a:defRPr/>
            </a:pPr>
            <a:endParaRPr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2F95F6-A64C-471D-911C-CF3B46B7C7D6}" type="slidenum">
              <a:rPr smtClean="0"/>
              <a:pPr>
                <a:defRPr/>
              </a:pPr>
              <a:t>4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65553C-B23E-4560-870F-F780BECC3FD3}" type="slidenum">
              <a:rPr smtClean="0"/>
              <a:pPr>
                <a:defRPr/>
              </a:pPr>
              <a:t>40</a:t>
            </a:fld>
            <a:endParaRPr/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 cstate="print"/>
          <a:srcRect t="8487" b="57552"/>
          <a:stretch>
            <a:fillRect/>
          </a:stretch>
        </p:blipFill>
        <p:spPr bwMode="auto">
          <a:xfrm>
            <a:off x="250825" y="2349500"/>
            <a:ext cx="7786688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436563" y="76200"/>
            <a:ext cx="8402637" cy="685800"/>
          </a:xfrm>
        </p:spPr>
        <p:txBody>
          <a:bodyPr/>
          <a:lstStyle/>
          <a:p>
            <a:pPr>
              <a:defRPr/>
            </a:pPr>
            <a:r>
              <a:rPr dirty="0" smtClean="0"/>
              <a:t>Icône [Report] : sortie "</a:t>
            </a:r>
            <a:r>
              <a:rPr dirty="0" err="1" smtClean="0"/>
              <a:t>Charts</a:t>
            </a:r>
            <a:r>
              <a:rPr dirty="0" smtClean="0"/>
              <a:t>"</a:t>
            </a:r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939800" y="1125538"/>
            <a:ext cx="6697663" cy="790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400" b="1" dirty="0">
                <a:solidFill>
                  <a:schemeClr val="tx1"/>
                </a:solidFill>
              </a:rPr>
              <a:t>Sorties des graphiques actifs dans l’onglet [</a:t>
            </a:r>
            <a:r>
              <a:rPr lang="fr-FR" sz="2400" b="1" dirty="0" err="1">
                <a:solidFill>
                  <a:schemeClr val="tx1"/>
                </a:solidFill>
              </a:rPr>
              <a:t>Charts</a:t>
            </a:r>
            <a:r>
              <a:rPr lang="fr-FR" sz="2400" b="1" dirty="0">
                <a:solidFill>
                  <a:schemeClr val="tx1"/>
                </a:solidFill>
              </a:rPr>
              <a:t>]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6563" y="76200"/>
            <a:ext cx="8402637" cy="685800"/>
          </a:xfrm>
        </p:spPr>
        <p:txBody>
          <a:bodyPr/>
          <a:lstStyle/>
          <a:p>
            <a:pPr>
              <a:defRPr/>
            </a:pPr>
            <a:r>
              <a:rPr b="1" dirty="0" smtClean="0"/>
              <a:t>Structure générale de l’interface</a:t>
            </a:r>
            <a:endParaRPr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B428BB-1166-4221-A1EC-48EEF1FF468D}" type="slidenum">
              <a:rPr smtClean="0"/>
              <a:pPr>
                <a:defRPr/>
              </a:pPr>
              <a:t>5</a:t>
            </a:fld>
            <a:endParaRPr/>
          </a:p>
        </p:txBody>
      </p:sp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2" cstate="print"/>
          <a:srcRect l="39577" t="39442" r="25819" b="41061"/>
          <a:stretch>
            <a:fillRect/>
          </a:stretch>
        </p:blipFill>
        <p:spPr bwMode="auto">
          <a:xfrm>
            <a:off x="28575" y="1989138"/>
            <a:ext cx="6892925" cy="246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23850" y="2420938"/>
            <a:ext cx="1296988" cy="28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7" name="Connecteur droit avec flèche 6"/>
          <p:cNvCxnSpPr>
            <a:stCxn id="12" idx="1"/>
          </p:cNvCxnSpPr>
          <p:nvPr/>
        </p:nvCxnSpPr>
        <p:spPr>
          <a:xfrm flipH="1">
            <a:off x="1476375" y="2071688"/>
            <a:ext cx="4535488" cy="3492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011863" y="1563688"/>
            <a:ext cx="3132137" cy="1014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rgbClr val="002060"/>
                </a:solidFill>
              </a:rPr>
              <a:t>Fonctionnalités de base </a:t>
            </a:r>
            <a:r>
              <a:rPr lang="fr-FR" dirty="0">
                <a:solidFill>
                  <a:srgbClr val="002060"/>
                </a:solidFill>
              </a:rPr>
              <a:t>(Nouveau, ouvrir, enregistrer, création d’export)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079E7-C3E9-44B0-A85E-C044CD96CD74}" type="slidenum">
              <a:rPr smtClean="0"/>
              <a:pPr>
                <a:defRPr/>
              </a:pPr>
              <a:t>6</a:t>
            </a:fld>
            <a:endParaRPr/>
          </a:p>
        </p:txBody>
      </p:sp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2" cstate="print"/>
          <a:srcRect l="39577" t="39442" r="25819" b="41061"/>
          <a:stretch>
            <a:fillRect/>
          </a:stretch>
        </p:blipFill>
        <p:spPr bwMode="auto">
          <a:xfrm>
            <a:off x="46038" y="1206500"/>
            <a:ext cx="5668962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96850" y="1782763"/>
            <a:ext cx="3311525" cy="2873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2051050" y="2109788"/>
            <a:ext cx="0" cy="187166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44463" y="3981450"/>
            <a:ext cx="4533900" cy="50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rgbClr val="000000"/>
                </a:solidFill>
              </a:rPr>
              <a:t>Les 4 onglets structurants de </a:t>
            </a:r>
            <a:r>
              <a:rPr lang="fr-FR" b="1" dirty="0" err="1">
                <a:solidFill>
                  <a:srgbClr val="000000"/>
                </a:solidFill>
              </a:rPr>
              <a:t>DEXi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76213" y="4652963"/>
            <a:ext cx="8716962" cy="21510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742950" lvl="1" indent="-285750">
              <a:buFont typeface="Wingdings" pitchFamily="2" charset="2"/>
              <a:buChar char="q"/>
              <a:defRPr/>
            </a:pPr>
            <a:r>
              <a:rPr lang="fr-FR" sz="2000" b="1" dirty="0">
                <a:solidFill>
                  <a:schemeClr val="tx1"/>
                </a:solidFill>
              </a:rPr>
              <a:t>[</a:t>
            </a:r>
            <a:r>
              <a:rPr lang="fr-FR" sz="2000" b="1" dirty="0">
                <a:solidFill>
                  <a:srgbClr val="000000"/>
                </a:solidFill>
              </a:rPr>
              <a:t>Model] : </a:t>
            </a:r>
            <a:r>
              <a:rPr lang="fr-FR" sz="2000" dirty="0">
                <a:solidFill>
                  <a:schemeClr val="tx1"/>
                </a:solidFill>
              </a:rPr>
              <a:t>Structuration du problème décisionnel &amp; paramétrage</a:t>
            </a:r>
          </a:p>
          <a:p>
            <a:pPr lvl="1">
              <a:defRPr/>
            </a:pPr>
            <a:endParaRPr lang="fr-FR" sz="2000" dirty="0">
              <a:solidFill>
                <a:schemeClr val="tx1"/>
              </a:solidFill>
            </a:endParaRPr>
          </a:p>
          <a:p>
            <a:pPr marL="742950" lvl="1" indent="-285750">
              <a:buFont typeface="Wingdings" pitchFamily="2" charset="2"/>
              <a:buChar char="q"/>
              <a:defRPr/>
            </a:pPr>
            <a:r>
              <a:rPr lang="fr-FR" sz="2000" b="1" dirty="0">
                <a:solidFill>
                  <a:srgbClr val="000000"/>
                </a:solidFill>
              </a:rPr>
              <a:t>[Option] : </a:t>
            </a:r>
            <a:r>
              <a:rPr lang="fr-FR" sz="2000" dirty="0">
                <a:solidFill>
                  <a:schemeClr val="tx1"/>
                </a:solidFill>
              </a:rPr>
              <a:t>Caractérisation des options à évaluer</a:t>
            </a:r>
          </a:p>
          <a:p>
            <a:pPr lvl="1">
              <a:defRPr/>
            </a:pPr>
            <a:endParaRPr lang="fr-FR" sz="2000" dirty="0">
              <a:solidFill>
                <a:schemeClr val="tx1"/>
              </a:solidFill>
            </a:endParaRPr>
          </a:p>
          <a:p>
            <a:pPr marL="742950" lvl="1" indent="-285750">
              <a:buFont typeface="Wingdings" pitchFamily="2" charset="2"/>
              <a:buChar char="q"/>
              <a:defRPr/>
            </a:pPr>
            <a:r>
              <a:rPr lang="fr-FR" sz="2000" b="1" dirty="0">
                <a:solidFill>
                  <a:srgbClr val="000000"/>
                </a:solidFill>
              </a:rPr>
              <a:t>[Evaluation] : </a:t>
            </a:r>
            <a:r>
              <a:rPr lang="fr-FR" sz="2000" dirty="0">
                <a:solidFill>
                  <a:schemeClr val="tx1"/>
                </a:solidFill>
              </a:rPr>
              <a:t>Affichage des résultats</a:t>
            </a:r>
          </a:p>
          <a:p>
            <a:pPr lvl="1">
              <a:defRPr/>
            </a:pPr>
            <a:endParaRPr lang="fr-FR" sz="2000" dirty="0">
              <a:solidFill>
                <a:schemeClr val="tx1"/>
              </a:solidFill>
            </a:endParaRPr>
          </a:p>
          <a:p>
            <a:pPr marL="742950" lvl="1" indent="-285750">
              <a:buFont typeface="Wingdings" pitchFamily="2" charset="2"/>
              <a:buChar char="q"/>
              <a:defRPr/>
            </a:pPr>
            <a:r>
              <a:rPr lang="fr-FR" sz="2000" b="1" dirty="0">
                <a:solidFill>
                  <a:srgbClr val="000000"/>
                </a:solidFill>
                <a:cs typeface="Calibri" pitchFamily="34" charset="0"/>
              </a:rPr>
              <a:t>[</a:t>
            </a:r>
            <a:r>
              <a:rPr lang="fr-FR" sz="2000" b="1" dirty="0" err="1">
                <a:solidFill>
                  <a:srgbClr val="000000"/>
                </a:solidFill>
                <a:cs typeface="Calibri" pitchFamily="34" charset="0"/>
              </a:rPr>
              <a:t>Chart</a:t>
            </a:r>
            <a:r>
              <a:rPr lang="fr-FR" sz="2000" b="1" dirty="0">
                <a:solidFill>
                  <a:srgbClr val="000000"/>
                </a:solidFill>
                <a:cs typeface="Calibri" pitchFamily="34" charset="0"/>
              </a:rPr>
              <a:t>] :  </a:t>
            </a:r>
            <a:r>
              <a:rPr lang="fr-FR" sz="2000" dirty="0">
                <a:solidFill>
                  <a:schemeClr val="tx1"/>
                </a:solidFill>
              </a:rPr>
              <a:t>Mise en forme des résultats</a:t>
            </a:r>
          </a:p>
        </p:txBody>
      </p:sp>
      <p:sp>
        <p:nvSpPr>
          <p:cNvPr id="33" name="Titre 1"/>
          <p:cNvSpPr>
            <a:spLocks noGrp="1"/>
          </p:cNvSpPr>
          <p:nvPr>
            <p:ph type="title"/>
          </p:nvPr>
        </p:nvSpPr>
        <p:spPr>
          <a:xfrm>
            <a:off x="436563" y="76200"/>
            <a:ext cx="8402637" cy="685800"/>
          </a:xfrm>
        </p:spPr>
        <p:txBody>
          <a:bodyPr/>
          <a:lstStyle/>
          <a:p>
            <a:pPr>
              <a:defRPr/>
            </a:pPr>
            <a:r>
              <a:rPr b="1" dirty="0" smtClean="0"/>
              <a:t>Structure générale de l’interface</a:t>
            </a:r>
            <a:endParaRPr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308E1-BF1B-4BCE-BAE6-6C74F538CC2D}" type="slidenum">
              <a:rPr smtClean="0"/>
              <a:pPr>
                <a:defRPr/>
              </a:pPr>
              <a:t>7</a:t>
            </a:fld>
            <a:endParaRPr/>
          </a:p>
        </p:txBody>
      </p:sp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2" cstate="print"/>
          <a:srcRect l="40495" t="39442" r="25819" b="41061"/>
          <a:stretch>
            <a:fillRect/>
          </a:stretch>
        </p:blipFill>
        <p:spPr bwMode="auto">
          <a:xfrm>
            <a:off x="179388" y="1989138"/>
            <a:ext cx="5518150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79388" y="3730625"/>
            <a:ext cx="5400675" cy="2095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1979613" y="3940175"/>
            <a:ext cx="1439862" cy="9286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476375" y="4868863"/>
            <a:ext cx="5759450" cy="153987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400" b="1" dirty="0">
                <a:solidFill>
                  <a:srgbClr val="000000"/>
                </a:solidFill>
              </a:rPr>
              <a:t>Description du fichier </a:t>
            </a:r>
            <a:r>
              <a:rPr lang="fr-FR" sz="2400" b="1" dirty="0" err="1">
                <a:solidFill>
                  <a:srgbClr val="000000"/>
                </a:solidFill>
              </a:rPr>
              <a:t>DEXi</a:t>
            </a:r>
            <a:r>
              <a:rPr lang="fr-FR" sz="2400" b="1" dirty="0">
                <a:solidFill>
                  <a:srgbClr val="000000"/>
                </a:solidFill>
              </a:rPr>
              <a:t> :</a:t>
            </a:r>
          </a:p>
          <a:p>
            <a:pPr marL="285750" indent="-285750">
              <a:buFont typeface="Wingdings" pitchFamily="2" charset="2"/>
              <a:buChar char="q"/>
              <a:defRPr/>
            </a:pPr>
            <a:r>
              <a:rPr lang="fr-FR" sz="2000" dirty="0">
                <a:solidFill>
                  <a:srgbClr val="000000"/>
                </a:solidFill>
              </a:rPr>
              <a:t>Nb de critères basiques, </a:t>
            </a:r>
          </a:p>
          <a:p>
            <a:pPr marL="285750" indent="-285750">
              <a:buFont typeface="Wingdings" pitchFamily="2" charset="2"/>
              <a:buChar char="q"/>
              <a:defRPr/>
            </a:pPr>
            <a:r>
              <a:rPr lang="fr-FR" sz="2000" dirty="0">
                <a:solidFill>
                  <a:srgbClr val="000000"/>
                </a:solidFill>
              </a:rPr>
              <a:t>Nb de critères agrégés, </a:t>
            </a:r>
          </a:p>
          <a:p>
            <a:pPr marL="285750" indent="-285750">
              <a:buFont typeface="Wingdings" pitchFamily="2" charset="2"/>
              <a:buChar char="q"/>
              <a:defRPr/>
            </a:pPr>
            <a:r>
              <a:rPr lang="fr-FR" sz="2000" dirty="0">
                <a:solidFill>
                  <a:srgbClr val="000000"/>
                </a:solidFill>
              </a:rPr>
              <a:t>Nb d’options évaluées…</a:t>
            </a:r>
          </a:p>
        </p:txBody>
      </p:sp>
      <p:sp>
        <p:nvSpPr>
          <p:cNvPr id="21511" name="Titre 1"/>
          <p:cNvSpPr>
            <a:spLocks noGrp="1"/>
          </p:cNvSpPr>
          <p:nvPr>
            <p:ph type="title"/>
          </p:nvPr>
        </p:nvSpPr>
        <p:spPr>
          <a:xfrm>
            <a:off x="436563" y="76200"/>
            <a:ext cx="8402637" cy="685800"/>
          </a:xfrm>
        </p:spPr>
        <p:txBody>
          <a:bodyPr/>
          <a:lstStyle/>
          <a:p>
            <a:r>
              <a:rPr b="1" smtClean="0">
                <a:solidFill>
                  <a:srgbClr val="000000"/>
                </a:solidFill>
              </a:rPr>
              <a:t>Structure générale de l’interface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1"/>
          <p:cNvSpPr>
            <a:spLocks noGrp="1"/>
          </p:cNvSpPr>
          <p:nvPr>
            <p:ph type="title"/>
          </p:nvPr>
        </p:nvSpPr>
        <p:spPr>
          <a:xfrm>
            <a:off x="436563" y="76200"/>
            <a:ext cx="8402637" cy="685800"/>
          </a:xfrm>
        </p:spPr>
        <p:txBody>
          <a:bodyPr/>
          <a:lstStyle/>
          <a:p>
            <a:r>
              <a:rPr sz="3200" b="1" smtClean="0">
                <a:solidFill>
                  <a:srgbClr val="000000"/>
                </a:solidFill>
              </a:rPr>
              <a:t>Onglet [Model] : principes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381000" y="4860925"/>
            <a:ext cx="8583613" cy="508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2000" dirty="0">
                <a:solidFill>
                  <a:srgbClr val="000000"/>
                </a:solidFill>
              </a:rPr>
              <a:t>	</a:t>
            </a:r>
            <a:r>
              <a:rPr lang="fr-FR" b="1" dirty="0">
                <a:solidFill>
                  <a:srgbClr val="000000"/>
                </a:solidFill>
              </a:rPr>
              <a:t>Critères basiques </a:t>
            </a:r>
            <a:r>
              <a:rPr lang="fr-FR" dirty="0">
                <a:solidFill>
                  <a:srgbClr val="000000"/>
                </a:solidFill>
              </a:rPr>
              <a:t>= variables d’entrées du modèle (feuilles de l’arbre)</a:t>
            </a:r>
          </a:p>
        </p:txBody>
      </p:sp>
      <p:sp>
        <p:nvSpPr>
          <p:cNvPr id="8" name="Triangle rectangle 7"/>
          <p:cNvSpPr/>
          <p:nvPr/>
        </p:nvSpPr>
        <p:spPr bwMode="auto">
          <a:xfrm rot="2705982">
            <a:off x="770731" y="4971257"/>
            <a:ext cx="288925" cy="287338"/>
          </a:xfrm>
          <a:prstGeom prst="rtTriangl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" name="Rectangle 12"/>
          <p:cNvSpPr/>
          <p:nvPr/>
        </p:nvSpPr>
        <p:spPr bwMode="auto">
          <a:xfrm>
            <a:off x="381000" y="5368925"/>
            <a:ext cx="8569325" cy="56038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2000" dirty="0">
                <a:solidFill>
                  <a:srgbClr val="000000"/>
                </a:solidFill>
              </a:rPr>
              <a:t>                  </a:t>
            </a:r>
            <a:r>
              <a:rPr lang="fr-FR" b="1" dirty="0">
                <a:solidFill>
                  <a:srgbClr val="000000"/>
                </a:solidFill>
              </a:rPr>
              <a:t>Critères agrégés </a:t>
            </a:r>
            <a:r>
              <a:rPr lang="fr-FR" dirty="0">
                <a:solidFill>
                  <a:srgbClr val="000000"/>
                </a:solidFill>
              </a:rPr>
              <a:t>= variables synthétiques (nœuds de l’arbre)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657225" y="5524500"/>
            <a:ext cx="538163" cy="250825"/>
          </a:xfrm>
          <a:prstGeom prst="rect">
            <a:avLst/>
          </a:prstGeom>
          <a:solidFill>
            <a:schemeClr val="accent2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2535" name="Picture 4"/>
          <p:cNvPicPr>
            <a:picLocks noChangeAspect="1" noChangeArrowheads="1"/>
          </p:cNvPicPr>
          <p:nvPr/>
        </p:nvPicPr>
        <p:blipFill>
          <a:blip r:embed="rId2" cstate="print"/>
          <a:srcRect l="28519" t="27438" r="15503" b="32942"/>
          <a:stretch>
            <a:fillRect/>
          </a:stretch>
        </p:blipFill>
        <p:spPr bwMode="auto">
          <a:xfrm>
            <a:off x="47625" y="1052513"/>
            <a:ext cx="7056438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16"/>
          <p:cNvSpPr/>
          <p:nvPr/>
        </p:nvSpPr>
        <p:spPr bwMode="auto">
          <a:xfrm>
            <a:off x="376238" y="5935663"/>
            <a:ext cx="8567737" cy="55086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2000" dirty="0">
                <a:solidFill>
                  <a:srgbClr val="000000"/>
                </a:solidFill>
              </a:rPr>
              <a:t>                  </a:t>
            </a:r>
            <a:r>
              <a:rPr lang="fr-FR" b="1" dirty="0">
                <a:solidFill>
                  <a:srgbClr val="000000"/>
                </a:solidFill>
              </a:rPr>
              <a:t>Critères « </a:t>
            </a:r>
            <a:r>
              <a:rPr lang="fr-FR" b="1" dirty="0" err="1">
                <a:solidFill>
                  <a:srgbClr val="000000"/>
                </a:solidFill>
              </a:rPr>
              <a:t>linked</a:t>
            </a:r>
            <a:r>
              <a:rPr lang="fr-FR" b="1" dirty="0">
                <a:solidFill>
                  <a:srgbClr val="000000"/>
                </a:solidFill>
              </a:rPr>
              <a:t> » </a:t>
            </a:r>
            <a:r>
              <a:rPr lang="fr-FR" dirty="0">
                <a:solidFill>
                  <a:srgbClr val="000000"/>
                </a:solidFill>
              </a:rPr>
              <a:t>= critères en double (même nom/même échelle de classes)</a:t>
            </a:r>
          </a:p>
        </p:txBody>
      </p:sp>
      <p:pic>
        <p:nvPicPr>
          <p:cNvPr id="22537" name="Picture 5"/>
          <p:cNvPicPr>
            <a:picLocks noChangeAspect="1" noChangeArrowheads="1"/>
          </p:cNvPicPr>
          <p:nvPr/>
        </p:nvPicPr>
        <p:blipFill>
          <a:blip r:embed="rId3" cstate="print"/>
          <a:srcRect l="35822" t="53851" r="62778" b="44710"/>
          <a:stretch>
            <a:fillRect/>
          </a:stretch>
        </p:blipFill>
        <p:spPr bwMode="auto">
          <a:xfrm>
            <a:off x="579438" y="6021388"/>
            <a:ext cx="6350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e 1"/>
          <p:cNvGrpSpPr>
            <a:grpSpLocks/>
          </p:cNvGrpSpPr>
          <p:nvPr/>
        </p:nvGrpSpPr>
        <p:grpSpPr bwMode="auto">
          <a:xfrm>
            <a:off x="6842125" y="1731963"/>
            <a:ext cx="2301875" cy="2011362"/>
            <a:chOff x="6842125" y="1731963"/>
            <a:chExt cx="2301875" cy="2011362"/>
          </a:xfrm>
        </p:grpSpPr>
        <p:sp>
          <p:nvSpPr>
            <p:cNvPr id="14" name="Rectangle 13"/>
            <p:cNvSpPr/>
            <p:nvPr/>
          </p:nvSpPr>
          <p:spPr bwMode="auto">
            <a:xfrm>
              <a:off x="7464425" y="1811338"/>
              <a:ext cx="1679575" cy="863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600" b="1" dirty="0">
                  <a:solidFill>
                    <a:srgbClr val="000000"/>
                  </a:solidFill>
                </a:rPr>
                <a:t>Description du critère sélectionné</a:t>
              </a: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7285038" y="2879725"/>
              <a:ext cx="1858962" cy="863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600" b="1" dirty="0">
                  <a:solidFill>
                    <a:srgbClr val="000000"/>
                  </a:solidFill>
                </a:rPr>
                <a:t>Description de l’échelle de classes </a:t>
              </a:r>
              <a:r>
                <a:rPr lang="fr-FR" sz="1400" b="1" dirty="0">
                  <a:solidFill>
                    <a:srgbClr val="000000"/>
                  </a:solidFill>
                </a:rPr>
                <a:t>(faible/moyenne…)</a:t>
              </a:r>
            </a:p>
          </p:txBody>
        </p:sp>
        <p:sp>
          <p:nvSpPr>
            <p:cNvPr id="22" name="Parenthèse fermante 21"/>
            <p:cNvSpPr/>
            <p:nvPr/>
          </p:nvSpPr>
          <p:spPr bwMode="auto">
            <a:xfrm>
              <a:off x="6842125" y="1731963"/>
              <a:ext cx="261938" cy="1139825"/>
            </a:xfrm>
            <a:prstGeom prst="rightBracket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5" name="Parenthèse fermante 24"/>
            <p:cNvSpPr/>
            <p:nvPr/>
          </p:nvSpPr>
          <p:spPr bwMode="auto">
            <a:xfrm>
              <a:off x="6842125" y="3016250"/>
              <a:ext cx="261938" cy="349250"/>
            </a:xfrm>
            <a:prstGeom prst="rightBracket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19" name="Connecteur droit avec flèche 18"/>
            <p:cNvCxnSpPr/>
            <p:nvPr/>
          </p:nvCxnSpPr>
          <p:spPr bwMode="auto">
            <a:xfrm flipH="1">
              <a:off x="7038975" y="3216275"/>
              <a:ext cx="36036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/>
            <p:nvPr/>
          </p:nvCxnSpPr>
          <p:spPr bwMode="auto">
            <a:xfrm flipH="1">
              <a:off x="7104063" y="2289175"/>
              <a:ext cx="36036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C0B0F5-CBD1-46B3-8D3C-214460938124}" type="slidenum">
              <a:rPr smtClean="0"/>
              <a:pPr>
                <a:defRPr/>
              </a:pPr>
              <a:t>9</a:t>
            </a:fld>
            <a:endParaRPr dirty="0"/>
          </a:p>
        </p:txBody>
      </p:sp>
      <p:sp>
        <p:nvSpPr>
          <p:cNvPr id="50179" name="Titre 1"/>
          <p:cNvSpPr>
            <a:spLocks noGrp="1"/>
          </p:cNvSpPr>
          <p:nvPr>
            <p:ph type="title"/>
          </p:nvPr>
        </p:nvSpPr>
        <p:spPr>
          <a:xfrm>
            <a:off x="250825" y="76200"/>
            <a:ext cx="8893175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sz="3200" b="1" dirty="0" smtClean="0">
                <a:solidFill>
                  <a:srgbClr val="000000"/>
                </a:solidFill>
              </a:rPr>
              <a:t>Onglet [Model] : Critères "</a:t>
            </a:r>
            <a:r>
              <a:rPr sz="3200" b="1" dirty="0" err="1" smtClean="0">
                <a:solidFill>
                  <a:srgbClr val="000000"/>
                </a:solidFill>
              </a:rPr>
              <a:t>linked</a:t>
            </a:r>
            <a:r>
              <a:rPr sz="3200" b="1" dirty="0" smtClean="0">
                <a:solidFill>
                  <a:srgbClr val="000000"/>
                </a:solidFill>
              </a:rPr>
              <a:t>" &amp; spécificité MASC 2.0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/>
          <a:srcRect l="29524" t="17439" r="29947" b="31300"/>
          <a:stretch>
            <a:fillRect/>
          </a:stretch>
        </p:blipFill>
        <p:spPr bwMode="auto">
          <a:xfrm>
            <a:off x="395288" y="981075"/>
            <a:ext cx="5559425" cy="439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Connecteur droit 7"/>
          <p:cNvCxnSpPr/>
          <p:nvPr/>
        </p:nvCxnSpPr>
        <p:spPr>
          <a:xfrm>
            <a:off x="395288" y="3346450"/>
            <a:ext cx="504031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924300" y="1628775"/>
            <a:ext cx="1511300" cy="360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rgbClr val="000000"/>
                </a:solidFill>
              </a:rPr>
              <a:t>Arbre MASC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24275" y="3446463"/>
            <a:ext cx="1728788" cy="5064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rgbClr val="000000"/>
                </a:solidFill>
              </a:rPr>
              <a:t>Arbres satellites</a:t>
            </a:r>
          </a:p>
        </p:txBody>
      </p:sp>
      <p:grpSp>
        <p:nvGrpSpPr>
          <p:cNvPr id="5" name="Groupe 4"/>
          <p:cNvGrpSpPr>
            <a:grpSpLocks/>
          </p:cNvGrpSpPr>
          <p:nvPr/>
        </p:nvGrpSpPr>
        <p:grpSpPr bwMode="auto">
          <a:xfrm>
            <a:off x="2700338" y="2133600"/>
            <a:ext cx="6264275" cy="1285875"/>
            <a:chOff x="2700338" y="2133600"/>
            <a:chExt cx="6264275" cy="1285875"/>
          </a:xfrm>
        </p:grpSpPr>
        <p:cxnSp>
          <p:nvCxnSpPr>
            <p:cNvPr id="15" name="Connecteur droit avec flèche 14"/>
            <p:cNvCxnSpPr>
              <a:stCxn id="21" idx="1"/>
            </p:cNvCxnSpPr>
            <p:nvPr/>
          </p:nvCxnSpPr>
          <p:spPr>
            <a:xfrm flipH="1" flipV="1">
              <a:off x="3454400" y="2381250"/>
              <a:ext cx="3278188" cy="32543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>
              <a:stCxn id="21" idx="1"/>
            </p:cNvCxnSpPr>
            <p:nvPr/>
          </p:nvCxnSpPr>
          <p:spPr>
            <a:xfrm flipH="1">
              <a:off x="2700338" y="2706688"/>
              <a:ext cx="4032250" cy="712787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6732588" y="2133600"/>
              <a:ext cx="2232025" cy="11461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b="1" dirty="0">
                  <a:solidFill>
                    <a:srgbClr val="000000"/>
                  </a:solidFill>
                </a:rPr>
                <a:t>Critère basique « </a:t>
              </a:r>
              <a:r>
                <a:rPr lang="fr-FR" b="1" dirty="0" err="1">
                  <a:solidFill>
                    <a:srgbClr val="000000"/>
                  </a:solidFill>
                </a:rPr>
                <a:t>linked</a:t>
              </a:r>
              <a:r>
                <a:rPr lang="fr-FR" b="1" dirty="0">
                  <a:solidFill>
                    <a:srgbClr val="000000"/>
                  </a:solidFill>
                </a:rPr>
                <a:t> » renseigné par un arbre satellite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439738" y="3373438"/>
            <a:ext cx="2303462" cy="5619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1193800" y="2292350"/>
            <a:ext cx="2303463" cy="1397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0" y="5589588"/>
            <a:ext cx="9144000" cy="12684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2400" b="1" dirty="0">
                <a:solidFill>
                  <a:schemeClr val="tx1"/>
                </a:solidFill>
              </a:rPr>
              <a:t>Permet de séparer :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fr-FR" b="1" dirty="0">
                <a:solidFill>
                  <a:schemeClr val="tx1"/>
                </a:solidFill>
              </a:rPr>
              <a:t>Les critères de l’arbre MASC </a:t>
            </a:r>
            <a:r>
              <a:rPr lang="fr-FR" b="1" dirty="0">
                <a:solidFill>
                  <a:schemeClr val="tx1"/>
                </a:solidFill>
                <a:sym typeface="Wingdings" pitchFamily="2" charset="2"/>
              </a:rPr>
              <a:t>  </a:t>
            </a:r>
            <a:r>
              <a:rPr lang="fr-FR" b="1" dirty="0">
                <a:solidFill>
                  <a:schemeClr val="tx1"/>
                </a:solidFill>
              </a:rPr>
              <a:t>préoccupations du DVP durable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fr-FR" b="1" dirty="0">
                <a:solidFill>
                  <a:schemeClr val="tx1"/>
                </a:solidFill>
              </a:rPr>
              <a:t>Les critères appartenant à un arbre satellite </a:t>
            </a:r>
            <a:r>
              <a:rPr lang="fr-FR" b="1" dirty="0">
                <a:solidFill>
                  <a:schemeClr val="tx1"/>
                </a:solidFill>
                <a:sym typeface="Wingdings" pitchFamily="2" charset="2"/>
              </a:rPr>
              <a:t>  </a:t>
            </a:r>
            <a:r>
              <a:rPr lang="fr-FR" b="1" dirty="0">
                <a:solidFill>
                  <a:schemeClr val="tx1"/>
                </a:solidFill>
              </a:rPr>
              <a:t>indicateurs d’usage facultatif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1">
  <a:themeElements>
    <a:clrScheme name="Fresh">
      <a:dk1>
        <a:srgbClr val="262626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Thème1</Template>
  <TotalTime>14973</TotalTime>
  <Words>1291</Words>
  <Application>Microsoft Office PowerPoint</Application>
  <PresentationFormat>Affichage à l'écran (4:3)</PresentationFormat>
  <Paragraphs>237</Paragraphs>
  <Slides>40</Slides>
  <Notes>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1" baseType="lpstr">
      <vt:lpstr>Thème1</vt:lpstr>
      <vt:lpstr>Présentation PowerPoint</vt:lpstr>
      <vt:lpstr>Présentation PowerPoint</vt:lpstr>
      <vt:lpstr>Objectifs du logiciel DEXi</vt:lpstr>
      <vt:lpstr>Exemples d’utilisation</vt:lpstr>
      <vt:lpstr>Structure générale de l’interface</vt:lpstr>
      <vt:lpstr>Structure générale de l’interface</vt:lpstr>
      <vt:lpstr>Structure générale de l’interface</vt:lpstr>
      <vt:lpstr>Onglet [Model] : principes</vt:lpstr>
      <vt:lpstr>Onglet [Model] : Critères "linked" &amp; spécificité MASC 2.0</vt:lpstr>
      <vt:lpstr>Onglet [Model] : 1- Edition d’un arbre DEXi</vt:lpstr>
      <vt:lpstr>Onglet [Model] : 2- Edition des échelles de classes</vt:lpstr>
      <vt:lpstr>Onglet [Model] : 3- Edition des fonctions d‘utilité</vt:lpstr>
      <vt:lpstr>Onglet [Model] : 3- Edition des fonctions d‘utilité</vt:lpstr>
      <vt:lpstr>Onglet [Model] : 3- Edition des fonctions d‘utilité</vt:lpstr>
      <vt:lpstr>Onglet [Model] : 3- Edition des fonctions d‘utilité</vt:lpstr>
      <vt:lpstr>Onglet [Model] : 3- Edition des fonctions d‘utilité</vt:lpstr>
      <vt:lpstr>Onglet [Model] : 3- Edition des fonctions d‘utilité</vt:lpstr>
      <vt:lpstr>Onglet [Model] : 3- Edition des fonctions d‘utilité</vt:lpstr>
      <vt:lpstr>Onglet [Model] : 3- Edition des fonctions d‘utilité</vt:lpstr>
      <vt:lpstr>Nécessité de contrôler les règles d’agrégation proposées par DEXi !</vt:lpstr>
      <vt:lpstr>  Conseils pratiques lors de la conception d’un modèle sur DEXi</vt:lpstr>
      <vt:lpstr>Conseils pratiques lors de la conception d’un modèle sur DEXi</vt:lpstr>
      <vt:lpstr>Onglet [Option] : Caractériser des options à évaluer dans DEXi</vt:lpstr>
      <vt:lpstr>Onglet [Evaluation] : Affichage des résultats</vt:lpstr>
      <vt:lpstr>Onglet [Evaluation] : sortie ±1</vt:lpstr>
      <vt:lpstr>Onglet [Evaluation] : Analyses Points forts/Points faibles</vt:lpstr>
      <vt:lpstr>Onglet [Evaluation] : Comparaison d’options</vt:lpstr>
      <vt:lpstr>Onglet [Charts] : Création de graphiques personnalisés</vt:lpstr>
      <vt:lpstr>Onglet [Charts] : Création de graphiques personnalisés</vt:lpstr>
      <vt:lpstr>Onglet [Charts] : Création de graphiques personnalisés</vt:lpstr>
      <vt:lpstr>Icône [Report] :</vt:lpstr>
      <vt:lpstr>Icône [Report] : sortie "Model description"</vt:lpstr>
      <vt:lpstr>Icône [Report] : sortie "Attribute tree"</vt:lpstr>
      <vt:lpstr>Icône [Report] : sortie "Scales"</vt:lpstr>
      <vt:lpstr>Icône [Report] : sortie "Scales description"</vt:lpstr>
      <vt:lpstr>Icône [Report] : sortie "Function summary"</vt:lpstr>
      <vt:lpstr>Icône [Report] : sortie "Rules table"</vt:lpstr>
      <vt:lpstr>Icône [Report] : sortie "Average Weights "</vt:lpstr>
      <vt:lpstr>Icône [Report] : sortie "Evaluation Results"</vt:lpstr>
      <vt:lpstr>Icône [Report] : sortie "Charts"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Damien Craheix</dc:creator>
  <cp:lastModifiedBy>Damien Craheix</cp:lastModifiedBy>
  <cp:revision>1127</cp:revision>
  <cp:lastPrinted>2012-02-20T16:28:20Z</cp:lastPrinted>
  <dcterms:created xsi:type="dcterms:W3CDTF">2010-08-24T14:43:11Z</dcterms:created>
  <dcterms:modified xsi:type="dcterms:W3CDTF">2014-01-16T13:33:54Z</dcterms:modified>
</cp:coreProperties>
</file>