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56" r:id="rId2"/>
    <p:sldId id="257" r:id="rId3"/>
  </p:sldIdLst>
  <p:sldSz cx="7561263" cy="106934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3D26"/>
    <a:srgbClr val="554F31"/>
    <a:srgbClr val="625C5A"/>
    <a:srgbClr val="D0EC8A"/>
    <a:srgbClr val="9FDE94"/>
    <a:srgbClr val="B6EC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3066" y="-90"/>
      </p:cViewPr>
      <p:guideLst>
        <p:guide orient="horz" pos="3368"/>
        <p:guide pos="238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1" d="100"/>
          <a:sy n="101" d="100"/>
        </p:scale>
        <p:origin x="-3576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0A4E83-94A7-4A5A-A313-63F368339ABB}" type="datetimeFigureOut">
              <a:rPr lang="en-GB" smtClean="0"/>
              <a:t>04/03/2016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65FE61-0654-46CC-A6FE-092035D1719E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4741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946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78063" y="2495127"/>
            <a:ext cx="6805137" cy="70571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1451D083-E441-4B00-BB86-B4F40A6E3853}" type="datetimeFigureOut">
              <a:rPr lang="en-GB" smtClean="0"/>
              <a:t>04/03/2016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583432" y="9911198"/>
            <a:ext cx="2394400" cy="5693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612C7AC5-684B-4903-89F1-311B2799F141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444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5481916" y="428232"/>
            <a:ext cx="1701284" cy="912404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78063" y="428232"/>
            <a:ext cx="4977831" cy="912404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1451D083-E441-4B00-BB86-B4F40A6E3853}" type="datetimeFigureOut">
              <a:rPr lang="en-GB" smtClean="0"/>
              <a:t>04/03/2016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583432" y="9911198"/>
            <a:ext cx="2394400" cy="5693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612C7AC5-684B-4903-89F1-311B2799F141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544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8932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7287" y="6871500"/>
            <a:ext cx="6427074" cy="2123828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97287" y="4532320"/>
            <a:ext cx="6427074" cy="233918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1451D083-E441-4B00-BB86-B4F40A6E3853}" type="datetimeFigureOut">
              <a:rPr lang="en-GB" smtClean="0"/>
              <a:t>04/03/2016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583432" y="9911198"/>
            <a:ext cx="2394400" cy="5693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612C7AC5-684B-4903-89F1-311B2799F141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288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78063" y="2495127"/>
            <a:ext cx="3339558" cy="70571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843642" y="2495127"/>
            <a:ext cx="3339558" cy="70571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1451D083-E441-4B00-BB86-B4F40A6E3853}" type="datetimeFigureOut">
              <a:rPr lang="en-GB" smtClean="0"/>
              <a:t>04/03/2016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2583432" y="9911198"/>
            <a:ext cx="2394400" cy="5693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612C7AC5-684B-4903-89F1-311B2799F141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824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78063" y="2393639"/>
            <a:ext cx="3340871" cy="99755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78063" y="3391194"/>
            <a:ext cx="3340871" cy="616108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841017" y="2393639"/>
            <a:ext cx="3342183" cy="99755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841017" y="3391194"/>
            <a:ext cx="3342183" cy="616108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1451D083-E441-4B00-BB86-B4F40A6E3853}" type="datetimeFigureOut">
              <a:rPr lang="en-GB" smtClean="0"/>
              <a:t>04/03/2016</a:t>
            </a:fld>
            <a:endParaRPr lang="en-GB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583432" y="9911198"/>
            <a:ext cx="2394400" cy="5693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612C7AC5-684B-4903-89F1-311B2799F141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1513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1451D083-E441-4B00-BB86-B4F40A6E3853}" type="datetimeFigureOut">
              <a:rPr lang="en-GB" smtClean="0"/>
              <a:t>04/03/2016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2583432" y="9911198"/>
            <a:ext cx="2394400" cy="5693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612C7AC5-684B-4903-89F1-311B2799F141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4633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1451D083-E441-4B00-BB86-B4F40A6E3853}" type="datetimeFigureOut">
              <a:rPr lang="en-GB" smtClean="0"/>
              <a:t>04/03/2016</a:t>
            </a:fld>
            <a:endParaRPr lang="en-GB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2583432" y="9911198"/>
            <a:ext cx="2394400" cy="5693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612C7AC5-684B-4903-89F1-311B2799F141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944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8064" y="425756"/>
            <a:ext cx="2487603" cy="18119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56244" y="425756"/>
            <a:ext cx="4226956" cy="9126521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78064" y="2237694"/>
            <a:ext cx="2487603" cy="73145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1451D083-E441-4B00-BB86-B4F40A6E3853}" type="datetimeFigureOut">
              <a:rPr lang="en-GB" smtClean="0"/>
              <a:t>04/03/2016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2583432" y="9911198"/>
            <a:ext cx="2394400" cy="5693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612C7AC5-684B-4903-89F1-311B2799F141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4005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82060" y="7485380"/>
            <a:ext cx="4536758" cy="88369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482060" y="8369071"/>
            <a:ext cx="4536758" cy="12549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1451D083-E441-4B00-BB86-B4F40A6E3853}" type="datetimeFigureOut">
              <a:rPr lang="en-GB" smtClean="0"/>
              <a:t>04/03/2016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2583432" y="9911198"/>
            <a:ext cx="2394400" cy="5693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/>
          <a:lstStyle/>
          <a:p>
            <a:fld id="{612C7AC5-684B-4903-89F1-311B2799F141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733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20" Type="http://schemas.openxmlformats.org/officeDocument/2006/relationships/image" Target="../media/image7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23" Type="http://schemas.openxmlformats.org/officeDocument/2006/relationships/image" Target="../media/image10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Relationship Id="rId22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/>
          <p:cNvPicPr>
            <a:picLocks noChangeAspect="1"/>
          </p:cNvPicPr>
          <p:nvPr userDrawn="1"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02" y="-53900"/>
            <a:ext cx="7381030" cy="10606881"/>
          </a:xfrm>
          <a:prstGeom prst="rect">
            <a:avLst/>
          </a:prstGeom>
          <a:effectLst/>
        </p:spPr>
      </p:pic>
      <p:sp>
        <p:nvSpPr>
          <p:cNvPr id="29" name="Rectangle 28"/>
          <p:cNvSpPr/>
          <p:nvPr userDrawn="1"/>
        </p:nvSpPr>
        <p:spPr>
          <a:xfrm>
            <a:off x="184061" y="1825204"/>
            <a:ext cx="1656184" cy="2225352"/>
          </a:xfrm>
          <a:prstGeom prst="rect">
            <a:avLst/>
          </a:prstGeom>
          <a:solidFill>
            <a:srgbClr val="D0EC8A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Myriad Pro SemiCond" pitchFamily="34" charset="0"/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181669" y="1167765"/>
            <a:ext cx="1656184" cy="585431"/>
          </a:xfrm>
          <a:prstGeom prst="rect">
            <a:avLst/>
          </a:prstGeom>
          <a:solidFill>
            <a:srgbClr val="625C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625C5A"/>
              </a:solidFill>
              <a:latin typeface="Myriad Pro SemiCond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83" y="5274692"/>
            <a:ext cx="360040" cy="560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14" y="5908137"/>
            <a:ext cx="717218" cy="497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05" y="6354812"/>
            <a:ext cx="705622" cy="597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47" y="4815079"/>
            <a:ext cx="893640" cy="366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/>
          <p:cNvPicPr/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19" y="9003987"/>
            <a:ext cx="942975" cy="591185"/>
          </a:xfrm>
          <a:prstGeom prst="rect">
            <a:avLst/>
          </a:prstGeom>
          <a:noFill/>
          <a:ln>
            <a:solidFill>
              <a:schemeClr val="bg1"/>
            </a:solidFill>
          </a:ln>
          <a:extLst/>
        </p:spPr>
      </p:pic>
      <p:pic>
        <p:nvPicPr>
          <p:cNvPr id="12" name="Picture 12" descr="http://www.google.fr/url?source=imglanding&amp;ct=img&amp;q=http://www.vegepolys.eu/images/gis_fruits.gif&amp;sa=X&amp;ei=isR1VZjADITVyAOS3YLQDw&amp;ved=0CAkQ8wc4Vg&amp;usg=AFQjCNHdQpc13G7Y78kPuYhgUBL65yKBFQ"/>
          <p:cNvPicPr/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19" y="9699376"/>
            <a:ext cx="1295400" cy="352425"/>
          </a:xfrm>
          <a:prstGeom prst="rect">
            <a:avLst/>
          </a:prstGeom>
          <a:noFill/>
          <a:extLst/>
        </p:spPr>
      </p:pic>
      <p:pic>
        <p:nvPicPr>
          <p:cNvPr id="13" name="Picture 3"/>
          <p:cNvPicPr/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92" y="7650956"/>
            <a:ext cx="947831" cy="525641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14" name="Picture 5"/>
          <p:cNvPicPr/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80" y="8227020"/>
            <a:ext cx="600847" cy="824302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15" name="ZoneTexte 14"/>
          <p:cNvSpPr txBox="1"/>
          <p:nvPr userDrawn="1"/>
        </p:nvSpPr>
        <p:spPr>
          <a:xfrm>
            <a:off x="108223" y="1211561"/>
            <a:ext cx="2152066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chemeClr val="bg1"/>
                </a:solidFill>
                <a:latin typeface="Myriad Pro SemiCond" pitchFamily="34" charset="0"/>
              </a:rPr>
              <a:t>Liste</a:t>
            </a:r>
          </a:p>
          <a:p>
            <a:r>
              <a:rPr lang="fr-FR" sz="1400" b="0" dirty="0" smtClean="0">
                <a:solidFill>
                  <a:schemeClr val="bg1"/>
                </a:solidFill>
                <a:latin typeface="Myriad Pro SemiCond" pitchFamily="34" charset="0"/>
              </a:rPr>
              <a:t>DEXiFruits@listes.inra.fr</a:t>
            </a:r>
          </a:p>
          <a:p>
            <a:endParaRPr lang="fr-FR" sz="1200" b="1" dirty="0" smtClean="0">
              <a:solidFill>
                <a:schemeClr val="tx1"/>
              </a:solidFill>
              <a:latin typeface="Myriad Pro SemiCond" pitchFamily="34" charset="0"/>
            </a:endParaRPr>
          </a:p>
          <a:p>
            <a:endParaRPr lang="fr-FR" sz="1200" b="1" dirty="0" smtClean="0">
              <a:solidFill>
                <a:schemeClr val="tx1"/>
              </a:solidFill>
              <a:latin typeface="Myriad Pro SemiCond" pitchFamily="34" charset="0"/>
            </a:endParaRPr>
          </a:p>
          <a:p>
            <a:r>
              <a:rPr lang="fr-FR" sz="1200" b="1" dirty="0" smtClean="0">
                <a:solidFill>
                  <a:schemeClr val="tx1"/>
                </a:solidFill>
                <a:latin typeface="Myriad Pro SemiCond" pitchFamily="34" charset="0"/>
              </a:rPr>
              <a:t>Contact</a:t>
            </a:r>
            <a:r>
              <a:rPr lang="fr-FR" sz="1200" b="1" baseline="0" dirty="0" smtClean="0">
                <a:solidFill>
                  <a:schemeClr val="tx1"/>
                </a:solidFill>
                <a:latin typeface="Myriad Pro SemiCond" pitchFamily="34" charset="0"/>
              </a:rPr>
              <a:t> « DEXiFruits »</a:t>
            </a:r>
          </a:p>
          <a:p>
            <a:endParaRPr lang="fr-FR" sz="1200" b="1" dirty="0" smtClean="0">
              <a:solidFill>
                <a:schemeClr val="tx1"/>
              </a:solidFill>
              <a:latin typeface="Myriad Pro SemiCond" pitchFamily="34" charset="0"/>
            </a:endParaRPr>
          </a:p>
          <a:p>
            <a:r>
              <a:rPr lang="fr-FR" sz="900" b="0" dirty="0" smtClean="0">
                <a:solidFill>
                  <a:schemeClr val="tx1"/>
                </a:solidFill>
                <a:latin typeface="Myriad Pro SemiCond" pitchFamily="34" charset="0"/>
              </a:rPr>
              <a:t> aude.alaphilippe@paca.inra.fr</a:t>
            </a:r>
          </a:p>
          <a:p>
            <a:r>
              <a:rPr lang="en-GB" sz="900" b="0" dirty="0" smtClean="0">
                <a:solidFill>
                  <a:schemeClr val="tx1"/>
                </a:solidFill>
                <a:latin typeface="Myriad Pro SemiCond" pitchFamily="34" charset="0"/>
              </a:rPr>
              <a:t> anne.guerin@ifpc.eu</a:t>
            </a:r>
          </a:p>
          <a:p>
            <a:r>
              <a:rPr lang="fr-FR" sz="900" b="0" dirty="0" smtClean="0">
                <a:solidFill>
                  <a:schemeClr val="tx1"/>
                </a:solidFill>
                <a:latin typeface="Myriad Pro SemiCond" pitchFamily="34" charset="0"/>
              </a:rPr>
              <a:t> p.guillermin@agrocampus-ouest.fr</a:t>
            </a:r>
          </a:p>
          <a:p>
            <a:r>
              <a:rPr lang="en-GB" sz="900" b="0" dirty="0" smtClean="0">
                <a:solidFill>
                  <a:schemeClr val="tx1"/>
                </a:solidFill>
                <a:latin typeface="Myriad Pro SemiCond" pitchFamily="34" charset="0"/>
              </a:rPr>
              <a:t> zavagli@ctifl.fr</a:t>
            </a:r>
            <a:endParaRPr lang="en-GB" sz="900" b="0" dirty="0">
              <a:solidFill>
                <a:schemeClr val="tx1"/>
              </a:solidFill>
              <a:latin typeface="Myriad Pro SemiCond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" b="0" dirty="0" smtClean="0">
                <a:solidFill>
                  <a:schemeClr val="tx1"/>
                </a:solidFill>
                <a:latin typeface="Myriad Pro SemiCond" pitchFamily="34" charset="0"/>
              </a:rPr>
              <a:t> frederique.angevin@grignon.inra.fr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900" b="0" dirty="0" smtClean="0">
              <a:solidFill>
                <a:schemeClr val="tx1"/>
              </a:solidFill>
              <a:latin typeface="Myriad Pro SemiCond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900" b="0" dirty="0" smtClean="0">
              <a:solidFill>
                <a:schemeClr val="tx1"/>
              </a:solidFill>
              <a:latin typeface="Myriad Pro SemiCond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dirty="0" smtClean="0">
                <a:solidFill>
                  <a:schemeClr val="tx1"/>
                </a:solidFill>
                <a:latin typeface="Myriad Pro SemiCond" pitchFamily="34" charset="0"/>
              </a:rPr>
              <a:t>Site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" b="0" dirty="0" smtClean="0">
                <a:solidFill>
                  <a:schemeClr val="tx1"/>
                </a:solidFill>
                <a:latin typeface="Myriad Pro SemiCond" pitchFamily="34" charset="0"/>
              </a:rPr>
              <a:t>http://wiki.inra.fr/wiki/deximasc/</a:t>
            </a:r>
            <a:br>
              <a:rPr lang="fr-FR" sz="900" b="0" dirty="0" smtClean="0">
                <a:solidFill>
                  <a:schemeClr val="tx1"/>
                </a:solidFill>
                <a:latin typeface="Myriad Pro SemiCond" pitchFamily="34" charset="0"/>
              </a:rPr>
            </a:br>
            <a:r>
              <a:rPr lang="fr-FR" sz="900" b="0" dirty="0" smtClean="0">
                <a:solidFill>
                  <a:schemeClr val="tx1"/>
                </a:solidFill>
                <a:latin typeface="Myriad Pro SemiCond" pitchFamily="34" charset="0"/>
              </a:rPr>
              <a:t>DEXiFruits/1-+Accueil</a:t>
            </a:r>
            <a:endParaRPr lang="fr-FR" sz="1000" b="1" dirty="0" smtClean="0">
              <a:solidFill>
                <a:schemeClr val="tx1"/>
              </a:solidFill>
              <a:latin typeface="Myriad Pro SemiCond" pitchFamily="34" charset="0"/>
            </a:endParaRPr>
          </a:p>
        </p:txBody>
      </p:sp>
      <p:sp>
        <p:nvSpPr>
          <p:cNvPr id="16" name="ZoneTexte 15"/>
          <p:cNvSpPr txBox="1"/>
          <p:nvPr userDrawn="1"/>
        </p:nvSpPr>
        <p:spPr>
          <a:xfrm>
            <a:off x="251925" y="4507302"/>
            <a:ext cx="132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rgbClr val="423D26"/>
                </a:solidFill>
                <a:latin typeface="Myriad Pro SemiCond" pitchFamily="34" charset="0"/>
              </a:rPr>
              <a:t>Partenaires</a:t>
            </a:r>
          </a:p>
        </p:txBody>
      </p:sp>
      <p:sp>
        <p:nvSpPr>
          <p:cNvPr id="17" name="ZoneTexte 16"/>
          <p:cNvSpPr txBox="1"/>
          <p:nvPr userDrawn="1"/>
        </p:nvSpPr>
        <p:spPr>
          <a:xfrm>
            <a:off x="281544" y="7343179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rgbClr val="423D26"/>
                </a:solidFill>
                <a:latin typeface="Myriad Pro SemiCond" pitchFamily="34" charset="0"/>
              </a:rPr>
              <a:t>Financeurs</a:t>
            </a:r>
          </a:p>
        </p:txBody>
      </p:sp>
      <p:pic>
        <p:nvPicPr>
          <p:cNvPr id="23" name="Image 22"/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1" y="269649"/>
            <a:ext cx="1584176" cy="792089"/>
          </a:xfrm>
          <a:prstGeom prst="rect">
            <a:avLst/>
          </a:prstGeom>
        </p:spPr>
      </p:pic>
      <p:cxnSp>
        <p:nvCxnSpPr>
          <p:cNvPr id="4" name="Connecteur droit 3"/>
          <p:cNvCxnSpPr/>
          <p:nvPr userDrawn="1"/>
        </p:nvCxnSpPr>
        <p:spPr>
          <a:xfrm>
            <a:off x="2124447" y="10459268"/>
            <a:ext cx="5040560" cy="0"/>
          </a:xfrm>
          <a:prstGeom prst="line">
            <a:avLst/>
          </a:prstGeom>
          <a:ln>
            <a:solidFill>
              <a:srgbClr val="625C5A">
                <a:alpha val="3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 userDrawn="1"/>
        </p:nvCxnSpPr>
        <p:spPr>
          <a:xfrm>
            <a:off x="2124447" y="10459268"/>
            <a:ext cx="1944216" cy="0"/>
          </a:xfrm>
          <a:prstGeom prst="line">
            <a:avLst/>
          </a:prstGeom>
          <a:ln w="63500">
            <a:solidFill>
              <a:srgbClr val="D0EC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3441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hdphoto" Target="../media/hdphoto2.wdp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e 16"/>
          <p:cNvGrpSpPr/>
          <p:nvPr/>
        </p:nvGrpSpPr>
        <p:grpSpPr>
          <a:xfrm>
            <a:off x="3852639" y="5994772"/>
            <a:ext cx="2197077" cy="2304256"/>
            <a:chOff x="2916535" y="5634732"/>
            <a:chExt cx="3026526" cy="2386632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6535" y="5634732"/>
              <a:ext cx="3026526" cy="2386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Rectangle 15"/>
            <p:cNvSpPr/>
            <p:nvPr/>
          </p:nvSpPr>
          <p:spPr>
            <a:xfrm>
              <a:off x="2916535" y="5634732"/>
              <a:ext cx="2952328" cy="2386632"/>
            </a:xfrm>
            <a:prstGeom prst="rect">
              <a:avLst/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Myriad Pro SemiCond" pitchFamily="34" charset="0"/>
              </a:endParaRPr>
            </a:p>
          </p:txBody>
        </p:sp>
      </p:grpSp>
      <p:sp>
        <p:nvSpPr>
          <p:cNvPr id="4" name="Espace réservé du contenu 2"/>
          <p:cNvSpPr txBox="1">
            <a:spLocks/>
          </p:cNvSpPr>
          <p:nvPr/>
        </p:nvSpPr>
        <p:spPr>
          <a:xfrm>
            <a:off x="1908423" y="1314252"/>
            <a:ext cx="5396383" cy="1584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1100" dirty="0" smtClean="0">
                <a:solidFill>
                  <a:schemeClr val="tx1"/>
                </a:solidFill>
                <a:latin typeface="Myriad Pro SemiCond" pitchFamily="34" charset="0"/>
              </a:rPr>
              <a:t>DEXiFruits est un outil informatique </a:t>
            </a:r>
            <a:r>
              <a:rPr lang="fr-FR" sz="1100" dirty="0" err="1" smtClean="0">
                <a:solidFill>
                  <a:schemeClr val="tx1"/>
                </a:solidFill>
                <a:latin typeface="Myriad Pro SemiCond" pitchFamily="34" charset="0"/>
              </a:rPr>
              <a:t>co</a:t>
            </a:r>
            <a:r>
              <a:rPr lang="fr-FR" sz="1100" dirty="0" smtClean="0">
                <a:solidFill>
                  <a:schemeClr val="tx1"/>
                </a:solidFill>
                <a:latin typeface="Myriad Pro SemiCond" pitchFamily="34" charset="0"/>
              </a:rPr>
              <a:t>-construit par l’Inra, le </a:t>
            </a:r>
            <a:r>
              <a:rPr lang="fr-FR" sz="1100" dirty="0" err="1" smtClean="0">
                <a:solidFill>
                  <a:schemeClr val="tx1"/>
                </a:solidFill>
                <a:latin typeface="Myriad Pro SemiCond" pitchFamily="34" charset="0"/>
              </a:rPr>
              <a:t>Ctifl</a:t>
            </a:r>
            <a:r>
              <a:rPr lang="fr-FR" sz="1100" dirty="0" smtClean="0">
                <a:solidFill>
                  <a:schemeClr val="tx1"/>
                </a:solidFill>
                <a:latin typeface="Myriad Pro SemiCond" pitchFamily="34" charset="0"/>
              </a:rPr>
              <a:t>, l’IFPC, et </a:t>
            </a:r>
            <a:r>
              <a:rPr lang="fr-FR" sz="1100" dirty="0" err="1" smtClean="0">
                <a:solidFill>
                  <a:schemeClr val="tx1"/>
                </a:solidFill>
                <a:latin typeface="Myriad Pro SemiCond" pitchFamily="34" charset="0"/>
              </a:rPr>
              <a:t>AgroCampus</a:t>
            </a:r>
            <a:r>
              <a:rPr lang="fr-FR" sz="1100" dirty="0" smtClean="0">
                <a:solidFill>
                  <a:schemeClr val="tx1"/>
                </a:solidFill>
                <a:latin typeface="Myriad Pro SemiCond" pitchFamily="34" charset="0"/>
              </a:rPr>
              <a:t> Ouest pour permettre aux acteurs de terrain d’évaluer la durabilité de systèmes de production de fruits, dans un contexte donné. </a:t>
            </a:r>
          </a:p>
          <a:p>
            <a:pPr algn="just"/>
            <a:r>
              <a:rPr lang="fr-FR" sz="1100" dirty="0" smtClean="0">
                <a:solidFill>
                  <a:schemeClr val="tx1"/>
                </a:solidFill>
                <a:latin typeface="Myriad Pro SemiCond" pitchFamily="34" charset="0"/>
              </a:rPr>
              <a:t>DEXiFruits calcule les performances globales des vergers évalués. Il peut aussi être utilisé comme tableau de bord pour identifier les forces et les faiblesses de ces </a:t>
            </a:r>
            <a:r>
              <a:rPr lang="fr-FR" sz="1100" dirty="0" smtClean="0">
                <a:solidFill>
                  <a:schemeClr val="tx1"/>
                </a:solidFill>
                <a:latin typeface="Myriad Pro SemiCond" pitchFamily="34" charset="0"/>
              </a:rPr>
              <a:t>vergers et les améliorations possibles. </a:t>
            </a:r>
            <a:r>
              <a:rPr lang="fr-FR" sz="1100" dirty="0" smtClean="0">
                <a:solidFill>
                  <a:schemeClr val="tx1"/>
                </a:solidFill>
                <a:latin typeface="Myriad Pro SemiCond" pitchFamily="34" charset="0"/>
              </a:rPr>
              <a:t>L’outil est simple d’utilisation et nécessite des données facilement accessibles pour un arboriculteur ou un conseiller. Tous les critères sont qualitatifs ou correspondent à des classes de valeur, spécifiques à chaque espèce fruitière. L’utilisateur peut également comparer les performances du système de production évalué avec un système référent moyen.</a:t>
            </a:r>
            <a:endParaRPr lang="en-GB" sz="1100" dirty="0" smtClean="0">
              <a:solidFill>
                <a:schemeClr val="tx1"/>
              </a:solidFill>
              <a:latin typeface="Myriad Pro SemiCond" pitchFamily="34" charset="0"/>
            </a:endParaRPr>
          </a:p>
          <a:p>
            <a:pPr algn="just"/>
            <a:endParaRPr lang="en-GB" sz="1100" dirty="0">
              <a:solidFill>
                <a:schemeClr val="tx1"/>
              </a:solidFill>
              <a:latin typeface="Myriad Pro SemiCond" pitchFamily="34" charset="0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1926861" y="9595172"/>
            <a:ext cx="5242363" cy="60023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1000" dirty="0" smtClean="0">
                <a:solidFill>
                  <a:schemeClr val="tx1"/>
                </a:solidFill>
                <a:latin typeface="Myriad Pro SemiCond" pitchFamily="34" charset="0"/>
              </a:rPr>
              <a:t>Pour utiliser DEXiFruits, l’interface «  </a:t>
            </a:r>
            <a:r>
              <a:rPr lang="fr-FR" sz="1000" dirty="0" err="1" smtClean="0">
                <a:solidFill>
                  <a:schemeClr val="tx1"/>
                </a:solidFill>
                <a:latin typeface="Myriad Pro SemiCond" pitchFamily="34" charset="0"/>
              </a:rPr>
              <a:t>IZIEval</a:t>
            </a:r>
            <a:r>
              <a:rPr lang="fr-FR" sz="1000" dirty="0" smtClean="0">
                <a:solidFill>
                  <a:schemeClr val="tx1"/>
                </a:solidFill>
                <a:latin typeface="Myriad Pro SemiCond" pitchFamily="34" charset="0"/>
              </a:rPr>
              <a:t> » est disponible gratuitement sur internet:</a:t>
            </a:r>
          </a:p>
          <a:p>
            <a:pPr algn="l"/>
            <a:r>
              <a:rPr lang="fr-FR" sz="1000" dirty="0" smtClean="0">
                <a:solidFill>
                  <a:schemeClr val="tx1"/>
                </a:solidFill>
                <a:latin typeface="Myriad Pro SemiCond" pitchFamily="34" charset="0"/>
              </a:rPr>
              <a:t>http</a:t>
            </a:r>
            <a:r>
              <a:rPr lang="fr-FR" sz="1000" dirty="0">
                <a:solidFill>
                  <a:schemeClr val="tx1"/>
                </a:solidFill>
                <a:latin typeface="Myriad Pro SemiCond" pitchFamily="34" charset="0"/>
              </a:rPr>
              <a:t>://wiki.inra.fr/wiki/deximasc/DEXiFruits/1-+</a:t>
            </a:r>
            <a:r>
              <a:rPr lang="fr-FR" sz="1000" dirty="0" smtClean="0">
                <a:solidFill>
                  <a:schemeClr val="tx1"/>
                </a:solidFill>
                <a:latin typeface="Myriad Pro SemiCond" pitchFamily="34" charset="0"/>
              </a:rPr>
              <a:t>Accueil</a:t>
            </a:r>
          </a:p>
          <a:p>
            <a:pPr algn="l"/>
            <a:r>
              <a:rPr lang="fr-FR" sz="1000" dirty="0" smtClean="0">
                <a:solidFill>
                  <a:schemeClr val="tx1"/>
                </a:solidFill>
                <a:latin typeface="Myriad Pro SemiCond" pitchFamily="34" charset="0"/>
              </a:rPr>
              <a:t>DEXiFruits est disponible sur le même site, avec tous les documents support.</a:t>
            </a:r>
            <a:endParaRPr lang="fr-FR" sz="1000" dirty="0">
              <a:solidFill>
                <a:schemeClr val="tx1"/>
              </a:solidFill>
              <a:latin typeface="Myriad Pro SemiCond" pitchFamily="34" charset="0"/>
            </a:endParaRPr>
          </a:p>
        </p:txBody>
      </p:sp>
      <p:sp>
        <p:nvSpPr>
          <p:cNvPr id="9" name="Espace réservé du contenu 2"/>
          <p:cNvSpPr txBox="1">
            <a:spLocks/>
          </p:cNvSpPr>
          <p:nvPr/>
        </p:nvSpPr>
        <p:spPr>
          <a:xfrm>
            <a:off x="1917641" y="4468304"/>
            <a:ext cx="5260801" cy="1238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lang="fr-FR" sz="1000" dirty="0" smtClean="0">
                <a:solidFill>
                  <a:schemeClr val="tx1"/>
                </a:solidFill>
                <a:latin typeface="Myriad Pro SemiCond" pitchFamily="34" charset="0"/>
              </a:rPr>
              <a:t>Il suffit de renseigner des listes à choix multiples avec des données portant sur les caractéristiques du verger évalué et de son contexte:</a:t>
            </a:r>
          </a:p>
          <a:p>
            <a:pPr marL="171450" indent="-171450" algn="l">
              <a:spcBef>
                <a:spcPts val="0"/>
              </a:spcBef>
              <a:buClr>
                <a:srgbClr val="92D050"/>
              </a:buClr>
              <a:buSzPct val="150000"/>
              <a:buFont typeface="Arial" panose="020B0604020202020204" pitchFamily="34" charset="0"/>
              <a:buChar char="•"/>
            </a:pPr>
            <a:r>
              <a:rPr lang="fr-FR" sz="1000" dirty="0" smtClean="0">
                <a:solidFill>
                  <a:schemeClr val="tx1"/>
                </a:solidFill>
                <a:latin typeface="Myriad Pro SemiCond" pitchFamily="34" charset="0"/>
              </a:rPr>
              <a:t>Pratiques culturales et apport d’intrants</a:t>
            </a:r>
          </a:p>
          <a:p>
            <a:pPr marL="171450" indent="-171450" algn="l">
              <a:spcBef>
                <a:spcPts val="0"/>
              </a:spcBef>
              <a:buClr>
                <a:srgbClr val="92D050"/>
              </a:buClr>
              <a:buSzPct val="150000"/>
              <a:buFont typeface="Arial" panose="020B0604020202020204" pitchFamily="34" charset="0"/>
              <a:buChar char="•"/>
            </a:pPr>
            <a:r>
              <a:rPr lang="fr-FR" sz="1000" dirty="0" smtClean="0">
                <a:solidFill>
                  <a:schemeClr val="tx1"/>
                </a:solidFill>
                <a:latin typeface="Myriad Pro SemiCond" pitchFamily="34" charset="0"/>
              </a:rPr>
              <a:t>Coût de production et rendement</a:t>
            </a:r>
          </a:p>
          <a:p>
            <a:pPr marL="171450" indent="-171450" algn="l">
              <a:spcBef>
                <a:spcPts val="0"/>
              </a:spcBef>
              <a:buClr>
                <a:srgbClr val="92D050"/>
              </a:buClr>
              <a:buSzPct val="150000"/>
              <a:buFont typeface="Arial" panose="020B0604020202020204" pitchFamily="34" charset="0"/>
              <a:buChar char="•"/>
            </a:pPr>
            <a:r>
              <a:rPr lang="fr-FR" sz="1000" dirty="0" smtClean="0">
                <a:solidFill>
                  <a:schemeClr val="tx1"/>
                </a:solidFill>
                <a:latin typeface="Myriad Pro SemiCond" pitchFamily="34" charset="0"/>
              </a:rPr>
              <a:t>Aménagement du verger</a:t>
            </a:r>
          </a:p>
          <a:p>
            <a:pPr marL="171450" indent="-171450" algn="l">
              <a:spcBef>
                <a:spcPts val="0"/>
              </a:spcBef>
              <a:buClr>
                <a:srgbClr val="92D050"/>
              </a:buClr>
              <a:buSzPct val="150000"/>
              <a:buFont typeface="Arial" panose="020B0604020202020204" pitchFamily="34" charset="0"/>
              <a:buChar char="•"/>
            </a:pPr>
            <a:r>
              <a:rPr lang="fr-FR" sz="1000" dirty="0" smtClean="0">
                <a:solidFill>
                  <a:schemeClr val="tx1"/>
                </a:solidFill>
                <a:latin typeface="Myriad Pro SemiCond" pitchFamily="34" charset="0"/>
              </a:rPr>
              <a:t>Contexte de l’exploitation (haies, climat et sol, marché,…) </a:t>
            </a:r>
          </a:p>
          <a:p>
            <a:pPr algn="l">
              <a:spcBef>
                <a:spcPts val="0"/>
              </a:spcBef>
            </a:pPr>
            <a:endParaRPr lang="fr-FR" sz="1000" dirty="0" smtClean="0">
              <a:solidFill>
                <a:schemeClr val="tx1"/>
              </a:solidFill>
              <a:latin typeface="Myriad Pro SemiCond" pitchFamily="34" charset="0"/>
            </a:endParaRPr>
          </a:p>
          <a:p>
            <a:pPr algn="l">
              <a:spcBef>
                <a:spcPts val="0"/>
              </a:spcBef>
            </a:pPr>
            <a:endParaRPr lang="fr-FR" sz="1000" dirty="0" smtClean="0">
              <a:solidFill>
                <a:schemeClr val="tx1"/>
              </a:solidFill>
              <a:latin typeface="Myriad Pro SemiCond" pitchFamily="34" charset="0"/>
            </a:endParaRPr>
          </a:p>
          <a:p>
            <a:pPr algn="l">
              <a:spcBef>
                <a:spcPts val="0"/>
              </a:spcBef>
            </a:pPr>
            <a:endParaRPr lang="en-GB" sz="1000" dirty="0">
              <a:solidFill>
                <a:schemeClr val="tx1"/>
              </a:solidFill>
              <a:latin typeface="Myriad Pro SemiCond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912640" y="450156"/>
            <a:ext cx="5508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423D26"/>
                </a:solidFill>
                <a:latin typeface="Myriad Pro SemiCond" pitchFamily="34" charset="0"/>
              </a:rPr>
              <a:t>DEXiFruits: outil d’évaluation multicritère de durabilité des systèmes de culture en arboriculture fruitière</a:t>
            </a:r>
            <a:endParaRPr lang="en-GB" b="1" dirty="0">
              <a:solidFill>
                <a:srgbClr val="423D26"/>
              </a:solidFill>
              <a:latin typeface="Myriad Pro SemiCond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912640" y="4142126"/>
            <a:ext cx="3236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423D26"/>
                </a:solidFill>
                <a:latin typeface="Myriad Pro SemiCond" pitchFamily="34" charset="0"/>
              </a:rPr>
              <a:t>Un outil facile à utiliser</a:t>
            </a:r>
            <a:endParaRPr lang="en-GB" b="1" dirty="0">
              <a:solidFill>
                <a:srgbClr val="423D26"/>
              </a:solidFill>
              <a:latin typeface="Myriad Pro SemiCond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926861" y="9295734"/>
            <a:ext cx="4434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423D26"/>
                </a:solidFill>
                <a:latin typeface="Myriad Pro SemiCond" pitchFamily="34" charset="0"/>
              </a:rPr>
              <a:t>Interface </a:t>
            </a:r>
            <a:r>
              <a:rPr lang="fr-FR" b="1" dirty="0">
                <a:solidFill>
                  <a:srgbClr val="423D26"/>
                </a:solidFill>
                <a:latin typeface="Myriad Pro SemiCond" pitchFamily="34" charset="0"/>
              </a:rPr>
              <a:t>d’utilisation de DEXiFruits: </a:t>
            </a:r>
            <a:r>
              <a:rPr lang="fr-FR" b="1" dirty="0" smtClean="0">
                <a:solidFill>
                  <a:srgbClr val="423D26"/>
                </a:solidFill>
                <a:latin typeface="Myriad Pro SemiCond" pitchFamily="34" charset="0"/>
              </a:rPr>
              <a:t>IZI-</a:t>
            </a:r>
            <a:r>
              <a:rPr lang="fr-FR" b="1" dirty="0" err="1" smtClean="0">
                <a:solidFill>
                  <a:srgbClr val="423D26"/>
                </a:solidFill>
                <a:latin typeface="Myriad Pro SemiCond" pitchFamily="34" charset="0"/>
              </a:rPr>
              <a:t>Eval</a:t>
            </a:r>
            <a:endParaRPr lang="en-GB" b="1" dirty="0">
              <a:solidFill>
                <a:srgbClr val="423D26"/>
              </a:solidFill>
              <a:latin typeface="Myriad Pro SemiCond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1908423" y="8145720"/>
            <a:ext cx="4434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423D26"/>
                </a:solidFill>
                <a:latin typeface="Myriad Pro SemiCond" pitchFamily="34" charset="0"/>
              </a:rPr>
              <a:t>A quoi sert DEXiFruits ?</a:t>
            </a:r>
            <a:endParaRPr lang="en-GB" b="1" dirty="0">
              <a:solidFill>
                <a:srgbClr val="423D26"/>
              </a:solidFill>
              <a:latin typeface="Myriad Pro SemiCond" pitchFamily="34" charset="0"/>
            </a:endParaRPr>
          </a:p>
        </p:txBody>
      </p:sp>
      <p:sp>
        <p:nvSpPr>
          <p:cNvPr id="15" name="Espace réservé du contenu 2"/>
          <p:cNvSpPr txBox="1">
            <a:spLocks/>
          </p:cNvSpPr>
          <p:nvPr/>
        </p:nvSpPr>
        <p:spPr>
          <a:xfrm>
            <a:off x="1914078" y="8449508"/>
            <a:ext cx="5255146" cy="8576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l">
              <a:buClr>
                <a:srgbClr val="92D050"/>
              </a:buClr>
              <a:buSzPct val="150000"/>
              <a:buFont typeface="Arial" panose="020B0604020202020204" pitchFamily="34" charset="0"/>
              <a:buChar char="•"/>
            </a:pPr>
            <a:r>
              <a:rPr lang="fr-FR" sz="1000" dirty="0" smtClean="0">
                <a:solidFill>
                  <a:schemeClr val="tx1"/>
                </a:solidFill>
                <a:latin typeface="Myriad Pro SemiCond" pitchFamily="34" charset="0"/>
              </a:rPr>
              <a:t>Evaluer la durabilité des systèmes sur les 3 piliers: environnement, économie et social</a:t>
            </a:r>
          </a:p>
          <a:p>
            <a:pPr marL="171450" indent="-171450" algn="l">
              <a:buClr>
                <a:srgbClr val="92D050"/>
              </a:buClr>
              <a:buSzPct val="150000"/>
              <a:buFont typeface="Arial" panose="020B0604020202020204" pitchFamily="34" charset="0"/>
              <a:buChar char="•"/>
            </a:pPr>
            <a:r>
              <a:rPr lang="fr-FR" sz="1000" dirty="0" smtClean="0">
                <a:solidFill>
                  <a:schemeClr val="tx1"/>
                </a:solidFill>
                <a:latin typeface="Myriad Pro SemiCond" pitchFamily="34" charset="0"/>
              </a:rPr>
              <a:t>Identifier ses forces et faiblesses </a:t>
            </a:r>
          </a:p>
          <a:p>
            <a:pPr marL="171450" indent="-171450" algn="l">
              <a:buClr>
                <a:srgbClr val="92D050"/>
              </a:buClr>
              <a:buSzPct val="150000"/>
              <a:buFont typeface="Arial" panose="020B0604020202020204" pitchFamily="34" charset="0"/>
              <a:buChar char="•"/>
            </a:pPr>
            <a:r>
              <a:rPr lang="fr-FR" sz="1000" dirty="0" smtClean="0">
                <a:solidFill>
                  <a:schemeClr val="tx1"/>
                </a:solidFill>
                <a:latin typeface="Myriad Pro SemiCond" pitchFamily="34" charset="0"/>
              </a:rPr>
              <a:t>Classer et comparer les systèmes entre eux ou avec un système référent</a:t>
            </a:r>
          </a:p>
          <a:p>
            <a:pPr marL="171450" indent="-171450" algn="l">
              <a:buClr>
                <a:srgbClr val="92D050"/>
              </a:buClr>
              <a:buSzPct val="150000"/>
              <a:buFont typeface="Arial" panose="020B0604020202020204" pitchFamily="34" charset="0"/>
              <a:buChar char="•"/>
            </a:pPr>
            <a:r>
              <a:rPr lang="fr-FR" sz="1000" dirty="0" smtClean="0">
                <a:solidFill>
                  <a:schemeClr val="tx1"/>
                </a:solidFill>
                <a:latin typeface="Myriad Pro SemiCond" pitchFamily="34" charset="0"/>
              </a:rPr>
              <a:t>Discuter, se questionner et améliorer les vergers actuels</a:t>
            </a:r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671" y="6000721"/>
            <a:ext cx="1400252" cy="780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ZoneTexte 19"/>
          <p:cNvSpPr txBox="1"/>
          <p:nvPr/>
        </p:nvSpPr>
        <p:spPr>
          <a:xfrm>
            <a:off x="3948369" y="6685235"/>
            <a:ext cx="1800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FF0000"/>
                </a:solidFill>
                <a:latin typeface="Myriad Pro SemiCond" pitchFamily="34" charset="0"/>
              </a:rPr>
              <a:t>Interface d’utilisation</a:t>
            </a:r>
            <a:br>
              <a:rPr lang="fr-FR" sz="1200" b="1" dirty="0" smtClean="0">
                <a:solidFill>
                  <a:srgbClr val="FF0000"/>
                </a:solidFill>
                <a:latin typeface="Myriad Pro SemiCond" pitchFamily="34" charset="0"/>
              </a:rPr>
            </a:br>
            <a:r>
              <a:rPr lang="fr-FR" sz="1200" b="1" dirty="0" err="1" smtClean="0">
                <a:solidFill>
                  <a:srgbClr val="FF0000"/>
                </a:solidFill>
                <a:latin typeface="Myriad Pro SemiCond" pitchFamily="34" charset="0"/>
              </a:rPr>
              <a:t>IZIEval</a:t>
            </a:r>
            <a:endParaRPr lang="en-GB" sz="1200" b="1" dirty="0">
              <a:solidFill>
                <a:srgbClr val="FF0000"/>
              </a:solidFill>
              <a:latin typeface="Myriad Pro SemiCond" pitchFamily="34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5617178" y="6597038"/>
            <a:ext cx="20518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latin typeface="Myriad Pro SemiCond" pitchFamily="34" charset="0"/>
              </a:rPr>
              <a:t>Des sorties synthétiques</a:t>
            </a:r>
            <a:endParaRPr lang="en-GB" sz="1400" b="1" dirty="0">
              <a:latin typeface="Myriad Pro SemiCond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78385">
            <a:off x="3547626" y="5845112"/>
            <a:ext cx="5524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1095">
            <a:off x="5683318" y="6251340"/>
            <a:ext cx="5524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2370" y="6997367"/>
            <a:ext cx="1680669" cy="725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858" y="3042444"/>
            <a:ext cx="5270063" cy="98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193" y="6177629"/>
            <a:ext cx="1828075" cy="13730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ZoneTexte 21"/>
          <p:cNvSpPr txBox="1"/>
          <p:nvPr/>
        </p:nvSpPr>
        <p:spPr>
          <a:xfrm>
            <a:off x="1926861" y="5634732"/>
            <a:ext cx="32028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latin typeface="Myriad Pro SemiCond" pitchFamily="34" charset="0"/>
              </a:rPr>
              <a:t>Des entrées : liste à choix multiples</a:t>
            </a:r>
            <a:endParaRPr lang="en-GB" sz="1400" b="1" dirty="0">
              <a:latin typeface="Myriad Pro SemiCon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38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854" y="6296265"/>
            <a:ext cx="5015137" cy="200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791" y="8269624"/>
            <a:ext cx="2696614" cy="1613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427" y="2783031"/>
            <a:ext cx="3926452" cy="2923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1780792" y="640698"/>
            <a:ext cx="5780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423D26"/>
                </a:solidFill>
                <a:latin typeface="Myriad Pro SemiCond" pitchFamily="34" charset="0"/>
              </a:rPr>
              <a:t>Comment évaluer la durabilité des vergers avec DEXiFruits</a:t>
            </a:r>
            <a:endParaRPr lang="en-GB" b="1" dirty="0">
              <a:solidFill>
                <a:srgbClr val="423D26"/>
              </a:solidFill>
              <a:latin typeface="Myriad Pro SemiCond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980431" y="2229034"/>
            <a:ext cx="5270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b="1" dirty="0" smtClean="0">
                <a:solidFill>
                  <a:srgbClr val="423D26"/>
                </a:solidFill>
                <a:latin typeface="Myriad Pro SemiCond" pitchFamily="34" charset="0"/>
              </a:rPr>
              <a:t>Les entrées : 57 critères à renseigner en cliquant sur des listes de choix</a:t>
            </a:r>
          </a:p>
          <a:p>
            <a:r>
              <a:rPr lang="fr-FR" sz="1100" dirty="0" smtClean="0">
                <a:latin typeface="Myriad Pro SemiCond" pitchFamily="34" charset="0"/>
              </a:rPr>
              <a:t>Voici une sélection des informations à </a:t>
            </a:r>
            <a:r>
              <a:rPr lang="fr-FR" sz="1100" dirty="0" smtClean="0">
                <a:latin typeface="Myriad Pro SemiCond" pitchFamily="34" charset="0"/>
              </a:rPr>
              <a:t>fournir : </a:t>
            </a:r>
            <a:endParaRPr lang="en-GB" sz="1100" dirty="0">
              <a:latin typeface="Myriad Pro SemiCond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980431" y="1170236"/>
            <a:ext cx="633670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500" b="1" dirty="0" smtClean="0">
                <a:solidFill>
                  <a:srgbClr val="423D26"/>
                </a:solidFill>
                <a:latin typeface="Myriad Pro SemiCond" pitchFamily="34" charset="0"/>
              </a:rPr>
              <a:t>Un système référent pour la comparaison</a:t>
            </a:r>
            <a:endParaRPr lang="en-GB" sz="1500" b="1" dirty="0">
              <a:solidFill>
                <a:srgbClr val="423D26"/>
              </a:solidFill>
              <a:latin typeface="Myriad Pro SemiCond" pitchFamily="34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29299">
            <a:off x="6162819" y="3049935"/>
            <a:ext cx="5524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29299">
            <a:off x="6184976" y="4389070"/>
            <a:ext cx="5524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ZoneTexte 12"/>
          <p:cNvSpPr txBox="1"/>
          <p:nvPr/>
        </p:nvSpPr>
        <p:spPr>
          <a:xfrm>
            <a:off x="1980431" y="5778748"/>
            <a:ext cx="527006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00" b="1" dirty="0" smtClean="0">
                <a:solidFill>
                  <a:srgbClr val="423D26"/>
                </a:solidFill>
                <a:latin typeface="Myriad Pro SemiCond" pitchFamily="34" charset="0"/>
              </a:rPr>
              <a:t>Les sorties : résultats de l’évaluation avec DEXiFruits</a:t>
            </a:r>
          </a:p>
        </p:txBody>
      </p:sp>
      <p:sp>
        <p:nvSpPr>
          <p:cNvPr id="14" name="Espace réservé du contenu 2"/>
          <p:cNvSpPr txBox="1">
            <a:spLocks/>
          </p:cNvSpPr>
          <p:nvPr/>
        </p:nvSpPr>
        <p:spPr>
          <a:xfrm>
            <a:off x="1977957" y="10015154"/>
            <a:ext cx="5342374" cy="3391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1100" dirty="0" smtClean="0">
                <a:solidFill>
                  <a:schemeClr val="tx1"/>
                </a:solidFill>
                <a:latin typeface="Myriad Pro SemiCond" pitchFamily="34" charset="0"/>
              </a:rPr>
              <a:t>Pour en savoir plus ou demander un conseil technique, n’hésitez pas à vous rapprocher d’un partenaire DEXiFruits ou consulter notre site.</a:t>
            </a:r>
            <a:endParaRPr lang="fr-FR" sz="1100" dirty="0">
              <a:solidFill>
                <a:schemeClr val="tx1"/>
              </a:solidFill>
              <a:latin typeface="Myriad Pro SemiCond" pitchFamily="34" charset="0"/>
            </a:endParaRPr>
          </a:p>
          <a:p>
            <a:pPr algn="just"/>
            <a:endParaRPr lang="en-GB" sz="1100" dirty="0">
              <a:solidFill>
                <a:schemeClr val="tx1"/>
              </a:solidFill>
              <a:latin typeface="Myriad Pro SemiCond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6008401" y="2813820"/>
            <a:ext cx="15886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 smtClean="0">
                <a:latin typeface="Myriad Pro SemiCond" pitchFamily="34" charset="0"/>
              </a:rPr>
              <a:t>Critère de contexte</a:t>
            </a:r>
            <a:endParaRPr lang="en-GB" sz="1100" b="1" dirty="0">
              <a:latin typeface="Myriad Pro SemiCond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5940871" y="4090996"/>
            <a:ext cx="18549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>
                <a:latin typeface="Myriad Pro SemiCond" pitchFamily="34" charset="0"/>
              </a:rPr>
              <a:t>Critère de pratiques</a:t>
            </a:r>
            <a:endParaRPr lang="en-GB" sz="1200" b="1" dirty="0">
              <a:latin typeface="Myriad Pro SemiCond" pitchFamily="34" charset="0"/>
            </a:endParaRPr>
          </a:p>
        </p:txBody>
      </p:sp>
      <p:sp>
        <p:nvSpPr>
          <p:cNvPr id="17" name="Espace réservé du contenu 2"/>
          <p:cNvSpPr txBox="1">
            <a:spLocks/>
          </p:cNvSpPr>
          <p:nvPr/>
        </p:nvSpPr>
        <p:spPr>
          <a:xfrm>
            <a:off x="5508823" y="6210796"/>
            <a:ext cx="1811507" cy="684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1100" dirty="0" smtClean="0">
                <a:solidFill>
                  <a:srgbClr val="92D050"/>
                </a:solidFill>
                <a:latin typeface="Myriad Pro SemiCond" pitchFamily="34" charset="0"/>
              </a:rPr>
              <a:t>Tableau de bord </a:t>
            </a:r>
            <a:r>
              <a:rPr lang="fr-FR" sz="1100" dirty="0" smtClean="0">
                <a:solidFill>
                  <a:schemeClr val="tx1"/>
                </a:solidFill>
                <a:latin typeface="Myriad Pro SemiCond" pitchFamily="34" charset="0"/>
              </a:rPr>
              <a:t>permettant d’identifier les </a:t>
            </a:r>
            <a:r>
              <a:rPr lang="fr-FR" sz="1100" dirty="0" smtClean="0">
                <a:solidFill>
                  <a:schemeClr val="tx1"/>
                </a:solidFill>
                <a:latin typeface="Myriad Pro SemiCond" pitchFamily="34" charset="0"/>
              </a:rPr>
              <a:t>points forts et faibles du </a:t>
            </a:r>
            <a:r>
              <a:rPr lang="fr-FR" sz="1100" dirty="0" smtClean="0">
                <a:solidFill>
                  <a:schemeClr val="tx1"/>
                </a:solidFill>
                <a:latin typeface="Myriad Pro SemiCond" pitchFamily="34" charset="0"/>
              </a:rPr>
              <a:t>verger </a:t>
            </a:r>
            <a:r>
              <a:rPr lang="fr-FR" sz="1100" dirty="0" smtClean="0">
                <a:solidFill>
                  <a:schemeClr val="tx1"/>
                </a:solidFill>
                <a:latin typeface="Myriad Pro SemiCond" pitchFamily="34" charset="0"/>
              </a:rPr>
              <a:t>évalué.</a:t>
            </a:r>
            <a:endParaRPr lang="fr-FR" sz="1100" dirty="0">
              <a:solidFill>
                <a:schemeClr val="tx1"/>
              </a:solidFill>
              <a:latin typeface="Myriad Pro SemiCond" pitchFamily="34" charset="0"/>
            </a:endParaRPr>
          </a:p>
          <a:p>
            <a:pPr algn="l"/>
            <a:endParaRPr lang="en-GB" sz="1100" b="1" dirty="0">
              <a:solidFill>
                <a:schemeClr val="tx1"/>
              </a:solidFill>
              <a:latin typeface="Myriad Pro SemiCond" pitchFamily="34" charset="0"/>
            </a:endParaRPr>
          </a:p>
        </p:txBody>
      </p:sp>
      <p:sp>
        <p:nvSpPr>
          <p:cNvPr id="18" name="Espace réservé du contenu 2"/>
          <p:cNvSpPr txBox="1">
            <a:spLocks/>
          </p:cNvSpPr>
          <p:nvPr/>
        </p:nvSpPr>
        <p:spPr>
          <a:xfrm>
            <a:off x="4949144" y="8890972"/>
            <a:ext cx="2371186" cy="8323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1100" dirty="0" smtClean="0">
                <a:solidFill>
                  <a:srgbClr val="92D050"/>
                </a:solidFill>
                <a:latin typeface="Myriad Pro SemiCond" pitchFamily="34" charset="0"/>
              </a:rPr>
              <a:t>Graphique de performance </a:t>
            </a:r>
            <a:r>
              <a:rPr lang="fr-FR" sz="1100" dirty="0" smtClean="0">
                <a:solidFill>
                  <a:schemeClr val="tx1"/>
                </a:solidFill>
                <a:latin typeface="Myriad Pro SemiCond" pitchFamily="34" charset="0"/>
              </a:rPr>
              <a:t>permettant de comparer et classer les systèmes. Ex : comparaison de 3 vergers sur les 3 piliers économique, social et environnemental.</a:t>
            </a:r>
            <a:endParaRPr lang="fr-FR" sz="1100" dirty="0">
              <a:solidFill>
                <a:schemeClr val="tx1"/>
              </a:solidFill>
              <a:latin typeface="Myriad Pro SemiCond" pitchFamily="34" charset="0"/>
            </a:endParaRPr>
          </a:p>
          <a:p>
            <a:pPr algn="l"/>
            <a:endParaRPr lang="en-GB" sz="1100" dirty="0">
              <a:solidFill>
                <a:schemeClr val="tx1"/>
              </a:solidFill>
              <a:latin typeface="Myriad Pro SemiCond" pitchFamily="34" charset="0"/>
            </a:endParaRPr>
          </a:p>
        </p:txBody>
      </p:sp>
      <p:sp>
        <p:nvSpPr>
          <p:cNvPr id="20" name="Espace réservé du contenu 2"/>
          <p:cNvSpPr txBox="1">
            <a:spLocks/>
          </p:cNvSpPr>
          <p:nvPr/>
        </p:nvSpPr>
        <p:spPr>
          <a:xfrm>
            <a:off x="1980431" y="1466652"/>
            <a:ext cx="5270063" cy="6782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1000" dirty="0">
                <a:solidFill>
                  <a:schemeClr val="tx1"/>
                </a:solidFill>
                <a:latin typeface="Myriad Pro SemiCond" pitchFamily="34" charset="0"/>
              </a:rPr>
              <a:t>Un système dit « de référence » a été créé pour chaque espèce fruitière dans DEXiFruits. Il correspond à des pratiques </a:t>
            </a:r>
            <a:r>
              <a:rPr lang="fr-FR" sz="1000" dirty="0" smtClean="0">
                <a:solidFill>
                  <a:schemeClr val="tx1"/>
                </a:solidFill>
                <a:latin typeface="Myriad Pro SemiCond" pitchFamily="34" charset="0"/>
              </a:rPr>
              <a:t> et à </a:t>
            </a:r>
            <a:r>
              <a:rPr lang="fr-FR" sz="1000" dirty="0">
                <a:solidFill>
                  <a:schemeClr val="tx1"/>
                </a:solidFill>
                <a:latin typeface="Myriad Pro SemiCond" pitchFamily="34" charset="0"/>
              </a:rPr>
              <a:t>un contexte moyen définis nationalement par des experts pour la </a:t>
            </a:r>
            <a:r>
              <a:rPr lang="fr-FR" sz="1000" dirty="0" smtClean="0">
                <a:solidFill>
                  <a:schemeClr val="tx1"/>
                </a:solidFill>
                <a:latin typeface="Myriad Pro SemiCond" pitchFamily="34" charset="0"/>
              </a:rPr>
              <a:t>pomme, </a:t>
            </a:r>
            <a:r>
              <a:rPr lang="fr-FR" sz="1000" dirty="0">
                <a:solidFill>
                  <a:schemeClr val="tx1"/>
                </a:solidFill>
                <a:latin typeface="Myriad Pro SemiCond" pitchFamily="34" charset="0"/>
              </a:rPr>
              <a:t>la </a:t>
            </a:r>
            <a:r>
              <a:rPr lang="fr-FR" sz="1000" dirty="0" smtClean="0">
                <a:solidFill>
                  <a:schemeClr val="tx1"/>
                </a:solidFill>
                <a:latin typeface="Myriad Pro SemiCond" pitchFamily="34" charset="0"/>
              </a:rPr>
              <a:t>pêche et la pomme à cidre. </a:t>
            </a:r>
            <a:r>
              <a:rPr lang="fr-FR" sz="1000" dirty="0">
                <a:solidFill>
                  <a:schemeClr val="tx1"/>
                </a:solidFill>
                <a:latin typeface="Myriad Pro SemiCond" pitchFamily="34" charset="0"/>
              </a:rPr>
              <a:t>Il peut être modifié selon les besoins ou le contexte. </a:t>
            </a:r>
            <a:endParaRPr lang="fr-FR" sz="1000" dirty="0" smtClean="0">
              <a:solidFill>
                <a:schemeClr val="tx1"/>
              </a:solidFill>
              <a:latin typeface="Myriad Pro SemiCond" pitchFamily="34" charset="0"/>
            </a:endParaRPr>
          </a:p>
          <a:p>
            <a:pPr algn="just"/>
            <a:r>
              <a:rPr lang="fr-FR" sz="1000" dirty="0" smtClean="0">
                <a:solidFill>
                  <a:schemeClr val="tx1"/>
                </a:solidFill>
                <a:latin typeface="Myriad Pro SemiCond" pitchFamily="34" charset="0"/>
              </a:rPr>
              <a:t>Il </a:t>
            </a:r>
            <a:r>
              <a:rPr lang="fr-FR" sz="1000" dirty="0">
                <a:solidFill>
                  <a:schemeClr val="tx1"/>
                </a:solidFill>
                <a:latin typeface="Myriad Pro SemiCond" pitchFamily="34" charset="0"/>
              </a:rPr>
              <a:t>permet à l’utilisateur de comparer les performances de son verger avec ce système. </a:t>
            </a:r>
          </a:p>
          <a:p>
            <a:pPr algn="just"/>
            <a:endParaRPr lang="en-GB" sz="1000" dirty="0">
              <a:solidFill>
                <a:schemeClr val="tx1"/>
              </a:solidFill>
              <a:latin typeface="Myriad Pro SemiCon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14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380</Words>
  <Application>Microsoft Office PowerPoint</Application>
  <PresentationFormat>Personnalisé</PresentationFormat>
  <Paragraphs>34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Présentation PowerPoint</vt:lpstr>
      <vt:lpstr>Présentation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Alaphilippe</dc:creator>
  <cp:lastModifiedBy>Alaphilippe</cp:lastModifiedBy>
  <cp:revision>19</cp:revision>
  <cp:lastPrinted>2016-03-04T12:36:43Z</cp:lastPrinted>
  <dcterms:created xsi:type="dcterms:W3CDTF">2016-03-03T15:40:40Z</dcterms:created>
  <dcterms:modified xsi:type="dcterms:W3CDTF">2016-03-04T12:41:54Z</dcterms:modified>
</cp:coreProperties>
</file>